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79" r:id="rId2"/>
    <p:sldId id="275" r:id="rId3"/>
    <p:sldId id="276" r:id="rId4"/>
    <p:sldId id="27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8" r:id="rId19"/>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7F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2"/>
    <p:restoredTop sz="70866"/>
  </p:normalViewPr>
  <p:slideViewPr>
    <p:cSldViewPr snapToGrid="0" snapToObjects="1">
      <p:cViewPr varScale="1">
        <p:scale>
          <a:sx n="97" d="100"/>
          <a:sy n="97" d="100"/>
        </p:scale>
        <p:origin x="1880" y="184"/>
      </p:cViewPr>
      <p:guideLst/>
    </p:cSldViewPr>
  </p:slideViewPr>
  <p:notesTextViewPr>
    <p:cViewPr>
      <p:scale>
        <a:sx n="3" d="2"/>
        <a:sy n="3" d="2"/>
      </p:scale>
      <p:origin x="0" y="0"/>
    </p:cViewPr>
  </p:notesTextViewPr>
  <p:notesViewPr>
    <p:cSldViewPr snapToGrid="0" snapToObjects="1">
      <p:cViewPr varScale="1">
        <p:scale>
          <a:sx n="90" d="100"/>
          <a:sy n="90" d="100"/>
        </p:scale>
        <p:origin x="380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xfrm>
            <a:off x="1143000" y="685800"/>
            <a:ext cx="4572000" cy="3429000"/>
          </a:xfrm>
          <a:prstGeom prst="rect">
            <a:avLst/>
          </a:prstGeom>
        </p:spPr>
        <p:txBody>
          <a:bodyPr/>
          <a:lstStyle/>
          <a:p>
            <a:endParaRPr/>
          </a:p>
        </p:txBody>
      </p:sp>
      <p:sp>
        <p:nvSpPr>
          <p:cNvPr id="337" name="Shape 3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xfrm>
            <a:off x="381000" y="685800"/>
            <a:ext cx="6096000" cy="3429000"/>
          </a:xfrm>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lvl1pPr>
              <a:defRPr sz="1100"/>
            </a:lvl1pPr>
          </a:lstStyle>
          <a:p>
            <a:r>
              <a:rPr dirty="0"/>
              <a:t>The Innovation lab is distinct in that we are primarily focused on the creation of new products, whereas in the main organization they are also responsible for maintaining and updating existing products.  These methods can apply well to both, but are especially critical for new ideas, which cannot yet be steered with CX or analytics. These can also be great to use on existing products to find out the “why” behind areas of interest, substantiate expansions and product direction and prioritize goals.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970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xfrm>
            <a:off x="381000" y="685800"/>
            <a:ext cx="6096000" cy="3429000"/>
          </a:xfrm>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lvl1pPr>
              <a:defRPr sz="1100"/>
            </a:lvl1pPr>
          </a:lstStyle>
          <a:p>
            <a:r>
              <a:t>We were able to map the order and ways in which they would find a job, quote the job, find out the project address, and go work on the project. One of the surprises was how often the contractors would need to pause work and go get an extra tool or something from the store. As this insurance is tied to the project address, this was interesting to note. Clients also cancelled less frequently than we had hypothesized.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a:defRPr sz="1100"/>
            </a:pPr>
            <a:r>
              <a:rPr dirty="0"/>
              <a:t>It saves design time to make quick ideas; and sacrificial concepts is an intermediary stage where you can get a quick response to a visual concept, or compare concepts. It’s like asking questions with images, and clients responses are more genuine when they have something more tangible and immediate to respond to. Sometimes we hand draw them – I think it’s best if they aren’t too precious. </a:t>
            </a:r>
          </a:p>
          <a:p>
            <a:pPr>
              <a:defRPr sz="1100"/>
            </a:pPr>
            <a:endParaRPr dirty="0"/>
          </a:p>
          <a:p>
            <a:pPr>
              <a:defRPr sz="1100"/>
            </a:pPr>
            <a:r>
              <a:rPr dirty="0"/>
              <a:t>By conducting this we got a better sense of which ideas and directions most appealed to them, and were able to hone in on the desirability of certain concepts by hearing participants talk through them. We were able to deprioritize tool rental, for example, after there didn’t seem to be any needs, motivations, or problems around insurance in that area.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381000" y="685800"/>
            <a:ext cx="6096000" cy="3429000"/>
          </a:xfrm>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pPr>
              <a:defRPr sz="1100"/>
            </a:pPr>
            <a:r>
              <a:rPr dirty="0"/>
              <a:t>We conducted an open card sort, where we present a list and users group them into categories and then write their own labels for the categories. Then we group together and assess the results. We looked at project names, categories for those projects, and what handymen call themselves and what they do. </a:t>
            </a:r>
          </a:p>
          <a:p>
            <a:pPr>
              <a:defRPr sz="1100"/>
            </a:pPr>
            <a:endParaRPr dirty="0"/>
          </a:p>
          <a:p>
            <a:pPr>
              <a:defRPr sz="1100"/>
            </a:pPr>
            <a:r>
              <a:rPr dirty="0"/>
              <a:t>Construction is an industry that I’m not super familiar with, and yet it's so critical for our team to speak their language. Especially in copywriting and information architecture, where participants will be looking for a word to complete their task. We want to make sure we’re using the right word that they will be looking for!</a:t>
            </a:r>
          </a:p>
          <a:p>
            <a:pPr>
              <a:defRPr sz="1100"/>
            </a:pPr>
            <a:endParaRPr dirty="0"/>
          </a:p>
          <a:p>
            <a:pPr>
              <a:defRPr sz="1100"/>
            </a:pPr>
            <a:r>
              <a:rPr dirty="0"/>
              <a:t>Interesting side note, although handymen is an uncomfortably gendered term, we tested lots of variations on this that were not recognized or used widely enough. For example, people saw ”</a:t>
            </a:r>
            <a:r>
              <a:rPr dirty="0" err="1"/>
              <a:t>handypeople</a:t>
            </a:r>
            <a:r>
              <a:rPr dirty="0"/>
              <a:t>” as accessibility related, and they saw the more gender neutral “contractors” as being more long-term-full-time-job related, so in the end we kept handymen but are still exploring more neutrally gendered possibilities, as men and women ended up being fairly equally interested. </a:t>
            </a:r>
          </a:p>
          <a:p>
            <a:pPr>
              <a:defRPr sz="1100"/>
            </a:pPr>
            <a:endParaRPr dirty="0"/>
          </a:p>
          <a:p>
            <a:pPr>
              <a:defRPr sz="1100"/>
            </a:pPr>
            <a:r>
              <a:rPr dirty="0"/>
              <a:t>Up next, our survey, is actually what confirmed our need for an NLP Model for inputs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xfrm>
            <a:off x="381000" y="685800"/>
            <a:ext cx="6096000" cy="3429000"/>
          </a:xfrm>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a:defRPr sz="1100"/>
            </a:pPr>
            <a:endParaRPr dirty="0"/>
          </a:p>
          <a:p>
            <a:pPr>
              <a:defRPr sz="1100"/>
            </a:pPr>
            <a:r>
              <a:rPr dirty="0"/>
              <a:t>Interestingly, we found that although we were able to create best–fit category names through our open card sort in the previous study, people in the quant survey were not able to reliably self–classify within our specified error tolerance for actuarial rating. We found this out by asking people via open entry what they did, and then asking them to choose one of the job categories we previously found.  Many mis-labeled themselves within a catch-all category such as “assembly”. This led to our exploration of an NLP model that interprets long entry text inputs and turns them into automatic categories – it performs well, which is a credit to our talented creative technologist.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a:defRPr sz="1100"/>
            </a:pPr>
            <a:r>
              <a:rPr dirty="0"/>
              <a:t>For the few of you that have different backgrounds, a common question I get asked is, “What’s the difference between user testing and usability testing” User testing is the larger scope of all the different kinds of tests we can do with users; usability testing evaluates the functionality of a prototype or product, particularly its understandability and ease of use. Note that this is distinct from QA smoke testing, that makes sure all the links and things like that are not broken. </a:t>
            </a:r>
          </a:p>
          <a:p>
            <a:pPr>
              <a:defRPr sz="1100"/>
            </a:pPr>
            <a:endParaRPr dirty="0"/>
          </a:p>
          <a:p>
            <a:pPr>
              <a:defRPr sz="1100"/>
            </a:pPr>
            <a:r>
              <a:rPr dirty="0"/>
              <a:t>One tip I have around usability tests – is to base them on user tasks and then try to keep the tasks and questions consistent as you go up in fidelity. If the goals haven’t changed then keep the tasks consistent. That also helps designers from feeling they are being singled out! </a:t>
            </a:r>
          </a:p>
          <a:p>
            <a:pPr>
              <a:defRPr sz="1100"/>
            </a:pPr>
            <a:endParaRPr dirty="0"/>
          </a:p>
          <a:p>
            <a:pPr>
              <a:defRPr sz="1100"/>
            </a:pPr>
            <a:r>
              <a:rPr dirty="0"/>
              <a:t>Second tip: Make sure to prototype more than the “happy path”. It is a little more labor intensive, but you need to test an open world to really understand how people will move through the product. </a:t>
            </a:r>
          </a:p>
          <a:p>
            <a:pPr>
              <a:defRPr sz="1100"/>
            </a:pPr>
            <a:endParaRPr dirty="0"/>
          </a:p>
          <a:p>
            <a:pPr>
              <a:defRPr sz="1100"/>
            </a:pPr>
            <a:r>
              <a:rPr dirty="0"/>
              <a:t>Third tip: Don’t ask users to self rank or self rate, unless it is to understand their self perception against another metric of usability. Self perception is distinct from actual speed, use, and comprehension. </a:t>
            </a:r>
          </a:p>
          <a:p>
            <a:pPr>
              <a:defRPr sz="1100"/>
            </a:pPr>
            <a:endParaRPr dirty="0"/>
          </a:p>
          <a:p>
            <a:pPr>
              <a:defRPr sz="1100"/>
            </a:pPr>
            <a:r>
              <a:rPr dirty="0"/>
              <a:t>When presenting the test results, Ideally aim for about 50% positive and 50% critical feedback. Although I honestly rarely get to more than 30% positive, I’m working on it. It’s easier to see the problems sometimes than the things that are working well.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61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931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with footer">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quote">
    <p:spTree>
      <p:nvGrpSpPr>
        <p:cNvPr id="1" name=""/>
        <p:cNvGrpSpPr/>
        <p:nvPr/>
      </p:nvGrpSpPr>
      <p:grpSpPr>
        <a:xfrm>
          <a:off x="0" y="0"/>
          <a:ext cx="0" cy="0"/>
          <a:chOff x="0" y="0"/>
          <a:chExt cx="0" cy="0"/>
        </a:xfrm>
      </p:grpSpPr>
      <p:pic>
        <p:nvPicPr>
          <p:cNvPr id="54" name="Google Shape;56;p13" descr="Google Shape;56;p13"/>
          <p:cNvPicPr>
            <a:picLocks noChangeAspect="1"/>
          </p:cNvPicPr>
          <p:nvPr/>
        </p:nvPicPr>
        <p:blipFill>
          <a:blip r:embed="rId2"/>
          <a:stretch>
            <a:fillRect/>
          </a:stretch>
        </p:blipFill>
        <p:spPr>
          <a:xfrm>
            <a:off x="0" y="4800600"/>
            <a:ext cx="9144000" cy="342900"/>
          </a:xfrm>
          <a:prstGeom prst="rect">
            <a:avLst/>
          </a:prstGeom>
          <a:ln w="12700">
            <a:miter lim="400000"/>
          </a:ln>
        </p:spPr>
      </p:pic>
      <p:pic>
        <p:nvPicPr>
          <p:cNvPr id="55" name="Google Shape;76;p18" descr="Google Shape;76;p18"/>
          <p:cNvPicPr>
            <a:picLocks noChangeAspect="1"/>
          </p:cNvPicPr>
          <p:nvPr/>
        </p:nvPicPr>
        <p:blipFill>
          <a:blip r:embed="rId3"/>
          <a:stretch>
            <a:fillRect/>
          </a:stretch>
        </p:blipFill>
        <p:spPr>
          <a:xfrm>
            <a:off x="0" y="1"/>
            <a:ext cx="9144000" cy="4800599"/>
          </a:xfrm>
          <a:prstGeom prst="rect">
            <a:avLst/>
          </a:prstGeom>
          <a:ln w="12700">
            <a:miter lim="400000"/>
          </a:ln>
        </p:spPr>
      </p:pic>
      <p:sp>
        <p:nvSpPr>
          <p:cNvPr id="56" name="Title Text"/>
          <p:cNvSpPr txBox="1">
            <a:spLocks noGrp="1"/>
          </p:cNvSpPr>
          <p:nvPr>
            <p:ph type="title"/>
          </p:nvPr>
        </p:nvSpPr>
        <p:spPr>
          <a:xfrm>
            <a:off x="457200" y="414179"/>
            <a:ext cx="3701018" cy="880315"/>
          </a:xfrm>
          <a:prstGeom prst="rect">
            <a:avLst/>
          </a:prstGeom>
        </p:spPr>
        <p:txBody>
          <a:bodyPr anchor="t">
            <a:normAutofit/>
          </a:bodyPr>
          <a:lstStyle>
            <a:lvl1pPr>
              <a:lnSpc>
                <a:spcPct val="90000"/>
              </a:lnSpc>
              <a:defRPr sz="2400">
                <a:solidFill>
                  <a:schemeClr val="tx1"/>
                </a:solidFill>
              </a:defRPr>
            </a:lvl1pPr>
          </a:lstStyle>
          <a:p>
            <a:r>
              <a:rPr dirty="0"/>
              <a:t>Title Text</a:t>
            </a:r>
          </a:p>
        </p:txBody>
      </p:sp>
      <p:sp>
        <p:nvSpPr>
          <p:cNvPr id="3" name="Picture Placeholder 2">
            <a:extLst>
              <a:ext uri="{FF2B5EF4-FFF2-40B4-BE49-F238E27FC236}">
                <a16:creationId xmlns:a16="http://schemas.microsoft.com/office/drawing/2014/main" id="{5D33AFF3-3FC1-485D-98CC-D6A4DF98F5A4}"/>
              </a:ext>
            </a:extLst>
          </p:cNvPr>
          <p:cNvSpPr>
            <a:spLocks noGrp="1"/>
          </p:cNvSpPr>
          <p:nvPr>
            <p:ph type="pic" sz="quarter" idx="10"/>
          </p:nvPr>
        </p:nvSpPr>
        <p:spPr>
          <a:xfrm>
            <a:off x="4572000" y="0"/>
            <a:ext cx="4572000" cy="4800600"/>
          </a:xfrm>
        </p:spPr>
        <p:txBody>
          <a:bodyPr anchor="ctr"/>
          <a:lstStyle>
            <a:lvl1pPr algn="ctr">
              <a:defRPr/>
            </a:lvl1pPr>
          </a:lstStyle>
          <a:p>
            <a:endParaRPr lang="en-US"/>
          </a:p>
        </p:txBody>
      </p:sp>
      <p:sp>
        <p:nvSpPr>
          <p:cNvPr id="13" name="Subtitle 2">
            <a:extLst>
              <a:ext uri="{FF2B5EF4-FFF2-40B4-BE49-F238E27FC236}">
                <a16:creationId xmlns:a16="http://schemas.microsoft.com/office/drawing/2014/main" id="{F29AB7A1-1BA4-4B8E-A061-DB6987905460}"/>
              </a:ext>
            </a:extLst>
          </p:cNvPr>
          <p:cNvSpPr>
            <a:spLocks noGrp="1"/>
          </p:cNvSpPr>
          <p:nvPr>
            <p:ph type="subTitle" idx="22"/>
          </p:nvPr>
        </p:nvSpPr>
        <p:spPr>
          <a:xfrm>
            <a:off x="1004934" y="2899173"/>
            <a:ext cx="3153284" cy="476808"/>
          </a:xfrm>
        </p:spPr>
        <p:txBody>
          <a:bodyPr bIns="0" anchor="b"/>
          <a:lstStyle>
            <a:lvl1pPr marL="0" indent="0" algn="l">
              <a:buNone/>
              <a:defRPr sz="1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2">
            <a:extLst>
              <a:ext uri="{FF2B5EF4-FFF2-40B4-BE49-F238E27FC236}">
                <a16:creationId xmlns:a16="http://schemas.microsoft.com/office/drawing/2014/main" id="{6F239AEB-05E9-4CE6-85E0-7D682B24F4AD}"/>
              </a:ext>
            </a:extLst>
          </p:cNvPr>
          <p:cNvSpPr>
            <a:spLocks noGrp="1"/>
          </p:cNvSpPr>
          <p:nvPr>
            <p:ph type="body" idx="1"/>
          </p:nvPr>
        </p:nvSpPr>
        <p:spPr>
          <a:xfrm>
            <a:off x="1004934" y="3455499"/>
            <a:ext cx="3153284" cy="521208"/>
          </a:xfrm>
        </p:spPr>
        <p:txBody>
          <a:bodyPr/>
          <a:lstStyle>
            <a:lvl1pPr marL="0" indent="0">
              <a:lnSpc>
                <a:spcPct val="100000"/>
              </a:lnSpc>
              <a:spcBef>
                <a:spcPts val="0"/>
              </a:spcBef>
              <a:buNone/>
              <a:defRPr sz="1200">
                <a:solidFill>
                  <a:schemeClr val="tx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6" name="Text Placeholder 2">
            <a:extLst>
              <a:ext uri="{FF2B5EF4-FFF2-40B4-BE49-F238E27FC236}">
                <a16:creationId xmlns:a16="http://schemas.microsoft.com/office/drawing/2014/main" id="{42C4E043-4754-4550-A828-A62092553041}"/>
              </a:ext>
            </a:extLst>
          </p:cNvPr>
          <p:cNvSpPr>
            <a:spLocks noGrp="1"/>
          </p:cNvSpPr>
          <p:nvPr>
            <p:ph type="body" idx="23"/>
          </p:nvPr>
        </p:nvSpPr>
        <p:spPr>
          <a:xfrm>
            <a:off x="591964" y="1294494"/>
            <a:ext cx="3566253" cy="1549560"/>
          </a:xfrm>
        </p:spPr>
        <p:txBody>
          <a:bodyPr tIns="91440"/>
          <a:lstStyle>
            <a:lvl1pPr marL="0" indent="0">
              <a:lnSpc>
                <a:spcPct val="100000"/>
              </a:lnSpc>
              <a:spcBef>
                <a:spcPts val="0"/>
              </a:spcBef>
              <a:buNone/>
              <a:defRPr sz="1800" b="1">
                <a:solidFill>
                  <a:schemeClr val="tx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pic>
        <p:nvPicPr>
          <p:cNvPr id="91" name="Google Shape;56;p13" descr="Google Shape;56;p13"/>
          <p:cNvPicPr>
            <a:picLocks noChangeAspect="1"/>
          </p:cNvPicPr>
          <p:nvPr/>
        </p:nvPicPr>
        <p:blipFill>
          <a:blip r:embed="rId2"/>
          <a:stretch>
            <a:fillRect/>
          </a:stretch>
        </p:blipFill>
        <p:spPr>
          <a:xfrm>
            <a:off x="0" y="4800600"/>
            <a:ext cx="9144000" cy="342900"/>
          </a:xfrm>
          <a:prstGeom prst="rect">
            <a:avLst/>
          </a:prstGeom>
          <a:ln w="12700">
            <a:miter lim="400000"/>
          </a:ln>
        </p:spPr>
      </p:pic>
      <p:sp>
        <p:nvSpPr>
          <p:cNvPr id="92" name="Title Text"/>
          <p:cNvSpPr txBox="1">
            <a:spLocks noGrp="1"/>
          </p:cNvSpPr>
          <p:nvPr>
            <p:ph type="title"/>
          </p:nvPr>
        </p:nvSpPr>
        <p:spPr>
          <a:xfrm>
            <a:off x="628650" y="273843"/>
            <a:ext cx="7886700" cy="994173"/>
          </a:xfrm>
          <a:prstGeom prst="rect">
            <a:avLst/>
          </a:prstGeom>
        </p:spPr>
        <p:txBody>
          <a:bodyPr>
            <a:normAutofit/>
          </a:bodyPr>
          <a:lstStyle/>
          <a:p>
            <a:r>
              <a:t>Title Text</a:t>
            </a:r>
          </a:p>
        </p:txBody>
      </p:sp>
      <p:pic>
        <p:nvPicPr>
          <p:cNvPr id="93" name="Google Shape;103;p21" descr="Google Shape;103;p21"/>
          <p:cNvPicPr>
            <a:picLocks noChangeAspect="1"/>
          </p:cNvPicPr>
          <p:nvPr/>
        </p:nvPicPr>
        <p:blipFill>
          <a:blip r:embed="rId2"/>
          <a:stretch>
            <a:fillRect/>
          </a:stretch>
        </p:blipFill>
        <p:spPr>
          <a:xfrm>
            <a:off x="0" y="4800600"/>
            <a:ext cx="9144000" cy="342900"/>
          </a:xfrm>
          <a:prstGeom prst="rect">
            <a:avLst/>
          </a:prstGeom>
          <a:ln w="12700">
            <a:miter lim="400000"/>
          </a:ln>
        </p:spPr>
      </p:pic>
      <p:sp>
        <p:nvSpPr>
          <p:cNvPr id="94" name="Slide Number"/>
          <p:cNvSpPr txBox="1">
            <a:spLocks noGrp="1"/>
          </p:cNvSpPr>
          <p:nvPr>
            <p:ph type="sldNum" sz="quarter" idx="2"/>
          </p:nvPr>
        </p:nvSpPr>
        <p:spPr>
          <a:xfrm>
            <a:off x="8295387" y="4801248"/>
            <a:ext cx="219964" cy="20587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tat/Caption">
    <p:spTree>
      <p:nvGrpSpPr>
        <p:cNvPr id="1" name=""/>
        <p:cNvGrpSpPr/>
        <p:nvPr/>
      </p:nvGrpSpPr>
      <p:grpSpPr>
        <a:xfrm>
          <a:off x="0" y="0"/>
          <a:ext cx="0" cy="0"/>
          <a:chOff x="0" y="0"/>
          <a:chExt cx="0" cy="0"/>
        </a:xfrm>
      </p:grpSpPr>
      <p:pic>
        <p:nvPicPr>
          <p:cNvPr id="101" name="Google Shape;56;p13" descr="Google Shape;56;p13"/>
          <p:cNvPicPr>
            <a:picLocks noChangeAspect="1"/>
          </p:cNvPicPr>
          <p:nvPr/>
        </p:nvPicPr>
        <p:blipFill>
          <a:blip r:embed="rId2"/>
          <a:stretch>
            <a:fillRect/>
          </a:stretch>
        </p:blipFill>
        <p:spPr>
          <a:xfrm>
            <a:off x="0" y="4800600"/>
            <a:ext cx="9144000" cy="342900"/>
          </a:xfrm>
          <a:prstGeom prst="rect">
            <a:avLst/>
          </a:prstGeom>
          <a:ln w="12700">
            <a:miter lim="400000"/>
          </a:ln>
        </p:spPr>
      </p:pic>
      <p:sp>
        <p:nvSpPr>
          <p:cNvPr id="102" name="Title Text"/>
          <p:cNvSpPr txBox="1">
            <a:spLocks noGrp="1"/>
          </p:cNvSpPr>
          <p:nvPr>
            <p:ph type="title" hasCustomPrompt="1"/>
          </p:nvPr>
        </p:nvSpPr>
        <p:spPr>
          <a:xfrm>
            <a:off x="623887" y="1562493"/>
            <a:ext cx="7886701" cy="1244340"/>
          </a:xfrm>
          <a:prstGeom prst="rect">
            <a:avLst/>
          </a:prstGeom>
        </p:spPr>
        <p:txBody>
          <a:bodyPr tIns="0" bIns="0" anchor="b">
            <a:noAutofit/>
          </a:bodyPr>
          <a:lstStyle>
            <a:lvl1pPr algn="ctr">
              <a:lnSpc>
                <a:spcPct val="100000"/>
              </a:lnSpc>
              <a:defRPr sz="9600" b="0">
                <a:solidFill>
                  <a:srgbClr val="2569E5"/>
                </a:solidFill>
                <a:latin typeface="Proxima Nova Extrabold"/>
                <a:ea typeface="Proxima Nova Extrabold"/>
                <a:cs typeface="Proxima Nova Extrabold"/>
                <a:sym typeface="Proxima Nova Extrabold"/>
              </a:defRPr>
            </a:lvl1pPr>
          </a:lstStyle>
          <a:p>
            <a:r>
              <a:rPr dirty="0"/>
              <a:t>Title Text</a:t>
            </a:r>
          </a:p>
        </p:txBody>
      </p:sp>
      <p:sp>
        <p:nvSpPr>
          <p:cNvPr id="104" name="Google Shape;107;p22"/>
          <p:cNvSpPr txBox="1">
            <a:spLocks noGrp="1"/>
          </p:cNvSpPr>
          <p:nvPr>
            <p:ph type="body" sz="quarter" idx="21"/>
          </p:nvPr>
        </p:nvSpPr>
        <p:spPr>
          <a:xfrm>
            <a:off x="355224" y="4200526"/>
            <a:ext cx="8155500" cy="438601"/>
          </a:xfrm>
          <a:prstGeom prst="rect">
            <a:avLst/>
          </a:prstGeom>
        </p:spPr>
        <p:txBody>
          <a:bodyPr>
            <a:normAutofit/>
          </a:bodyPr>
          <a:lstStyle>
            <a:lvl1pPr>
              <a:defRPr>
                <a:solidFill>
                  <a:srgbClr val="697FA2"/>
                </a:solidFill>
              </a:defRPr>
            </a:lvl1pPr>
          </a:lstStyle>
          <a:p>
            <a:pPr marL="228600" indent="0">
              <a:buClrTx/>
              <a:buSzTx/>
              <a:buFontTx/>
              <a:buNone/>
              <a:defRPr sz="900">
                <a:solidFill>
                  <a:srgbClr val="BFBFBF"/>
                </a:solidFill>
              </a:defRPr>
            </a:pPr>
            <a:endParaRPr dirty="0"/>
          </a:p>
        </p:txBody>
      </p:sp>
      <p:sp>
        <p:nvSpPr>
          <p:cNvPr id="7" name="Text Placeholder 2">
            <a:extLst>
              <a:ext uri="{FF2B5EF4-FFF2-40B4-BE49-F238E27FC236}">
                <a16:creationId xmlns:a16="http://schemas.microsoft.com/office/drawing/2014/main" id="{9A3A8B90-8E43-4F4E-A9D7-A0BD8BFAF95B}"/>
              </a:ext>
            </a:extLst>
          </p:cNvPr>
          <p:cNvSpPr>
            <a:spLocks noGrp="1"/>
          </p:cNvSpPr>
          <p:nvPr>
            <p:ph type="body" idx="23"/>
          </p:nvPr>
        </p:nvSpPr>
        <p:spPr>
          <a:xfrm>
            <a:off x="633276" y="2871063"/>
            <a:ext cx="7886701" cy="1167990"/>
          </a:xfrm>
        </p:spPr>
        <p:txBody>
          <a:bodyPr tIns="91440"/>
          <a:lstStyle>
            <a:lvl1pPr marL="0" indent="0" algn="ctr">
              <a:lnSpc>
                <a:spcPct val="100000"/>
              </a:lnSpc>
              <a:spcBef>
                <a:spcPts val="0"/>
              </a:spcBef>
              <a:buNone/>
              <a:defRPr sz="1800" b="0">
                <a:solidFill>
                  <a:schemeClr val="tx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hank You Dark">
    <p:spTree>
      <p:nvGrpSpPr>
        <p:cNvPr id="1" name=""/>
        <p:cNvGrpSpPr/>
        <p:nvPr/>
      </p:nvGrpSpPr>
      <p:grpSpPr>
        <a:xfrm>
          <a:off x="0" y="0"/>
          <a:ext cx="0" cy="0"/>
          <a:chOff x="0" y="0"/>
          <a:chExt cx="0" cy="0"/>
        </a:xfrm>
      </p:grpSpPr>
      <p:pic>
        <p:nvPicPr>
          <p:cNvPr id="112" name="Google Shape;56;p13" descr="Google Shape;56;p13"/>
          <p:cNvPicPr>
            <a:picLocks noChangeAspect="1"/>
          </p:cNvPicPr>
          <p:nvPr/>
        </p:nvPicPr>
        <p:blipFill>
          <a:blip r:embed="rId2"/>
          <a:stretch>
            <a:fillRect/>
          </a:stretch>
        </p:blipFill>
        <p:spPr>
          <a:xfrm>
            <a:off x="0" y="4800600"/>
            <a:ext cx="9144000" cy="342900"/>
          </a:xfrm>
          <a:prstGeom prst="rect">
            <a:avLst/>
          </a:prstGeom>
          <a:ln w="12700">
            <a:miter lim="400000"/>
          </a:ln>
        </p:spPr>
      </p:pic>
      <p:pic>
        <p:nvPicPr>
          <p:cNvPr id="113" name="Google Shape;109;p23" descr="Google Shape;109;p23"/>
          <p:cNvPicPr>
            <a:picLocks noChangeAspect="1"/>
          </p:cNvPicPr>
          <p:nvPr/>
        </p:nvPicPr>
        <p:blipFill>
          <a:blip r:embed="rId3"/>
          <a:stretch>
            <a:fillRect/>
          </a:stretch>
        </p:blipFill>
        <p:spPr>
          <a:xfrm>
            <a:off x="-2" y="0"/>
            <a:ext cx="9144001" cy="5143516"/>
          </a:xfrm>
          <a:prstGeom prst="rect">
            <a:avLst/>
          </a:prstGeom>
          <a:ln w="12700">
            <a:miter lim="400000"/>
          </a:ln>
        </p:spPr>
      </p:pic>
      <p:sp>
        <p:nvSpPr>
          <p:cNvPr id="114" name="Title Text"/>
          <p:cNvSpPr txBox="1">
            <a:spLocks noGrp="1"/>
          </p:cNvSpPr>
          <p:nvPr>
            <p:ph type="title"/>
          </p:nvPr>
        </p:nvSpPr>
        <p:spPr>
          <a:xfrm>
            <a:off x="882118" y="1889050"/>
            <a:ext cx="4685763" cy="514201"/>
          </a:xfrm>
          <a:prstGeom prst="rect">
            <a:avLst/>
          </a:prstGeom>
        </p:spPr>
        <p:txBody>
          <a:bodyPr anchor="t">
            <a:normAutofit/>
          </a:bodyPr>
          <a:lstStyle>
            <a:lvl1pPr>
              <a:defRPr sz="2400">
                <a:solidFill>
                  <a:srgbClr val="FFFFFF"/>
                </a:solidFill>
              </a:defRPr>
            </a:lvl1pPr>
          </a:lstStyle>
          <a:p>
            <a:r>
              <a:rPr dirty="0"/>
              <a:t>Title Text</a:t>
            </a:r>
          </a:p>
        </p:txBody>
      </p:sp>
      <p:sp>
        <p:nvSpPr>
          <p:cNvPr id="117" name="Google Shape;113;p23"/>
          <p:cNvSpPr txBox="1"/>
          <p:nvPr/>
        </p:nvSpPr>
        <p:spPr>
          <a:xfrm>
            <a:off x="882119" y="888352"/>
            <a:ext cx="7358901" cy="754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nchor="ctr">
            <a:noAutofit/>
          </a:bodyPr>
          <a:lstStyle>
            <a:lvl1pPr>
              <a:lnSpc>
                <a:spcPct val="90000"/>
              </a:lnSpc>
              <a:defRPr sz="4500">
                <a:solidFill>
                  <a:srgbClr val="FFFFFF"/>
                </a:solidFill>
                <a:latin typeface="Proxima Nova Extrabold"/>
                <a:ea typeface="Proxima Nova Extrabold"/>
                <a:cs typeface="Proxima Nova Extrabold"/>
                <a:sym typeface="Proxima Nova Extrabold"/>
              </a:defRPr>
            </a:lvl1pPr>
          </a:lstStyle>
          <a:p>
            <a:r>
              <a:rPr dirty="0"/>
              <a:t>Thank You!</a:t>
            </a:r>
          </a:p>
        </p:txBody>
      </p:sp>
      <p:pic>
        <p:nvPicPr>
          <p:cNvPr id="118" name="Google Shape;114;p23" descr="Google Shape;114;p23"/>
          <p:cNvPicPr>
            <a:picLocks noChangeAspect="1"/>
          </p:cNvPicPr>
          <p:nvPr/>
        </p:nvPicPr>
        <p:blipFill>
          <a:blip r:embed="rId4"/>
          <a:stretch>
            <a:fillRect/>
          </a:stretch>
        </p:blipFill>
        <p:spPr>
          <a:xfrm>
            <a:off x="955999" y="2754400"/>
            <a:ext cx="348308" cy="348312"/>
          </a:xfrm>
          <a:prstGeom prst="rect">
            <a:avLst/>
          </a:prstGeom>
          <a:ln w="12700">
            <a:miter lim="400000"/>
          </a:ln>
        </p:spPr>
      </p:pic>
      <p:pic>
        <p:nvPicPr>
          <p:cNvPr id="119" name="Google Shape;115;p23" descr="Google Shape;115;p23"/>
          <p:cNvPicPr>
            <a:picLocks noChangeAspect="1"/>
          </p:cNvPicPr>
          <p:nvPr/>
        </p:nvPicPr>
        <p:blipFill>
          <a:blip r:embed="rId5"/>
          <a:stretch>
            <a:fillRect/>
          </a:stretch>
        </p:blipFill>
        <p:spPr>
          <a:xfrm>
            <a:off x="956003" y="3311719"/>
            <a:ext cx="348308" cy="348312"/>
          </a:xfrm>
          <a:prstGeom prst="rect">
            <a:avLst/>
          </a:prstGeom>
          <a:ln w="12700">
            <a:miter lim="400000"/>
          </a:ln>
        </p:spPr>
      </p:pic>
      <p:sp>
        <p:nvSpPr>
          <p:cNvPr id="11" name="Text Placeholder 2">
            <a:extLst>
              <a:ext uri="{FF2B5EF4-FFF2-40B4-BE49-F238E27FC236}">
                <a16:creationId xmlns:a16="http://schemas.microsoft.com/office/drawing/2014/main" id="{0622024C-318B-4413-9E8C-45DA89569962}"/>
              </a:ext>
            </a:extLst>
          </p:cNvPr>
          <p:cNvSpPr>
            <a:spLocks noGrp="1"/>
          </p:cNvSpPr>
          <p:nvPr>
            <p:ph type="body" idx="22"/>
          </p:nvPr>
        </p:nvSpPr>
        <p:spPr>
          <a:xfrm>
            <a:off x="1378888" y="2699956"/>
            <a:ext cx="4188993" cy="457200"/>
          </a:xfrm>
        </p:spPr>
        <p:txBody>
          <a:bodyPr anchor="ctr"/>
          <a:lstStyle>
            <a:lvl1pPr marL="0" indent="0" algn="l">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4">
            <a:extLst>
              <a:ext uri="{FF2B5EF4-FFF2-40B4-BE49-F238E27FC236}">
                <a16:creationId xmlns:a16="http://schemas.microsoft.com/office/drawing/2014/main" id="{702B2156-DD68-41A9-9E8A-47D6F3C9E23D}"/>
              </a:ext>
            </a:extLst>
          </p:cNvPr>
          <p:cNvSpPr>
            <a:spLocks noGrp="1"/>
          </p:cNvSpPr>
          <p:nvPr>
            <p:ph type="body" sz="quarter" idx="3"/>
          </p:nvPr>
        </p:nvSpPr>
        <p:spPr>
          <a:xfrm>
            <a:off x="1378888" y="3257275"/>
            <a:ext cx="4188994" cy="457200"/>
          </a:xfrm>
        </p:spPr>
        <p:txBody>
          <a:bodyPr anchor="ctr"/>
          <a:lstStyle>
            <a:lvl1pPr marL="0" indent="0" algn="l">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Dark - Web">
    <p:spTree>
      <p:nvGrpSpPr>
        <p:cNvPr id="1" name=""/>
        <p:cNvGrpSpPr/>
        <p:nvPr/>
      </p:nvGrpSpPr>
      <p:grpSpPr>
        <a:xfrm>
          <a:off x="0" y="0"/>
          <a:ext cx="0" cy="0"/>
          <a:chOff x="0" y="0"/>
          <a:chExt cx="0" cy="0"/>
        </a:xfrm>
      </p:grpSpPr>
      <p:pic>
        <p:nvPicPr>
          <p:cNvPr id="112" name="Google Shape;56;p13" descr="Google Shape;56;p13"/>
          <p:cNvPicPr>
            <a:picLocks noChangeAspect="1"/>
          </p:cNvPicPr>
          <p:nvPr/>
        </p:nvPicPr>
        <p:blipFill>
          <a:blip r:embed="rId2"/>
          <a:stretch>
            <a:fillRect/>
          </a:stretch>
        </p:blipFill>
        <p:spPr>
          <a:xfrm>
            <a:off x="0" y="4800600"/>
            <a:ext cx="9144000" cy="342900"/>
          </a:xfrm>
          <a:prstGeom prst="rect">
            <a:avLst/>
          </a:prstGeom>
          <a:ln w="12700">
            <a:miter lim="400000"/>
          </a:ln>
        </p:spPr>
      </p:pic>
      <p:pic>
        <p:nvPicPr>
          <p:cNvPr id="113" name="Google Shape;109;p23" descr="Google Shape;109;p23"/>
          <p:cNvPicPr>
            <a:picLocks noChangeAspect="1"/>
          </p:cNvPicPr>
          <p:nvPr/>
        </p:nvPicPr>
        <p:blipFill>
          <a:blip r:embed="rId3"/>
          <a:stretch>
            <a:fillRect/>
          </a:stretch>
        </p:blipFill>
        <p:spPr>
          <a:xfrm>
            <a:off x="-2" y="0"/>
            <a:ext cx="9144001" cy="5143516"/>
          </a:xfrm>
          <a:prstGeom prst="rect">
            <a:avLst/>
          </a:prstGeom>
          <a:ln w="12700">
            <a:miter lim="400000"/>
          </a:ln>
        </p:spPr>
      </p:pic>
      <p:sp>
        <p:nvSpPr>
          <p:cNvPr id="114" name="Title Text"/>
          <p:cNvSpPr txBox="1">
            <a:spLocks noGrp="1"/>
          </p:cNvSpPr>
          <p:nvPr>
            <p:ph type="title"/>
          </p:nvPr>
        </p:nvSpPr>
        <p:spPr>
          <a:xfrm>
            <a:off x="882118" y="1889050"/>
            <a:ext cx="4685763" cy="514201"/>
          </a:xfrm>
          <a:prstGeom prst="rect">
            <a:avLst/>
          </a:prstGeom>
        </p:spPr>
        <p:txBody>
          <a:bodyPr anchor="t">
            <a:normAutofit/>
          </a:bodyPr>
          <a:lstStyle>
            <a:lvl1pPr>
              <a:defRPr sz="2400">
                <a:solidFill>
                  <a:srgbClr val="FFFFFF"/>
                </a:solidFill>
              </a:defRPr>
            </a:lvl1pPr>
          </a:lstStyle>
          <a:p>
            <a:r>
              <a:rPr dirty="0"/>
              <a:t>Title Text</a:t>
            </a:r>
          </a:p>
        </p:txBody>
      </p:sp>
      <p:sp>
        <p:nvSpPr>
          <p:cNvPr id="117" name="Google Shape;113;p23"/>
          <p:cNvSpPr txBox="1"/>
          <p:nvPr/>
        </p:nvSpPr>
        <p:spPr>
          <a:xfrm>
            <a:off x="882119" y="888352"/>
            <a:ext cx="7358901" cy="754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nchor="ctr">
            <a:noAutofit/>
          </a:bodyPr>
          <a:lstStyle>
            <a:lvl1pPr>
              <a:lnSpc>
                <a:spcPct val="90000"/>
              </a:lnSpc>
              <a:defRPr sz="4500">
                <a:solidFill>
                  <a:srgbClr val="FFFFFF"/>
                </a:solidFill>
                <a:latin typeface="Proxima Nova Extrabold"/>
                <a:ea typeface="Proxima Nova Extrabold"/>
                <a:cs typeface="Proxima Nova Extrabold"/>
                <a:sym typeface="Proxima Nova Extrabold"/>
              </a:defRPr>
            </a:lvl1pPr>
          </a:lstStyle>
          <a:p>
            <a:r>
              <a:rPr dirty="0"/>
              <a:t>Thank You!</a:t>
            </a:r>
          </a:p>
        </p:txBody>
      </p:sp>
      <p:sp>
        <p:nvSpPr>
          <p:cNvPr id="11" name="Text Placeholder 2">
            <a:extLst>
              <a:ext uri="{FF2B5EF4-FFF2-40B4-BE49-F238E27FC236}">
                <a16:creationId xmlns:a16="http://schemas.microsoft.com/office/drawing/2014/main" id="{0622024C-318B-4413-9E8C-45DA89569962}"/>
              </a:ext>
            </a:extLst>
          </p:cNvPr>
          <p:cNvSpPr>
            <a:spLocks noGrp="1"/>
          </p:cNvSpPr>
          <p:nvPr>
            <p:ph type="body" idx="22"/>
          </p:nvPr>
        </p:nvSpPr>
        <p:spPr>
          <a:xfrm>
            <a:off x="1378888" y="2699956"/>
            <a:ext cx="4188993" cy="457200"/>
          </a:xfrm>
        </p:spPr>
        <p:txBody>
          <a:bodyPr anchor="ctr"/>
          <a:lstStyle>
            <a:lvl1pPr marL="0" indent="0" algn="l">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4">
            <a:extLst>
              <a:ext uri="{FF2B5EF4-FFF2-40B4-BE49-F238E27FC236}">
                <a16:creationId xmlns:a16="http://schemas.microsoft.com/office/drawing/2014/main" id="{702B2156-DD68-41A9-9E8A-47D6F3C9E23D}"/>
              </a:ext>
            </a:extLst>
          </p:cNvPr>
          <p:cNvSpPr>
            <a:spLocks noGrp="1"/>
          </p:cNvSpPr>
          <p:nvPr>
            <p:ph type="body" sz="quarter" idx="3"/>
          </p:nvPr>
        </p:nvSpPr>
        <p:spPr>
          <a:xfrm>
            <a:off x="1378888" y="3257275"/>
            <a:ext cx="4188994" cy="457200"/>
          </a:xfrm>
        </p:spPr>
        <p:txBody>
          <a:bodyPr anchor="ctr"/>
          <a:lstStyle>
            <a:lvl1pPr marL="0" indent="0" algn="l">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3" name="Graphic 2">
            <a:extLst>
              <a:ext uri="{FF2B5EF4-FFF2-40B4-BE49-F238E27FC236}">
                <a16:creationId xmlns:a16="http://schemas.microsoft.com/office/drawing/2014/main" id="{F318881B-E744-4AE8-B000-B6CB2849CE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6839" y="2754400"/>
            <a:ext cx="347472" cy="347472"/>
          </a:xfrm>
          <a:prstGeom prst="rect">
            <a:avLst/>
          </a:prstGeom>
        </p:spPr>
      </p:pic>
      <p:pic>
        <p:nvPicPr>
          <p:cNvPr id="8" name="Google Shape;114;p23" descr="Google Shape;114;p23">
            <a:extLst>
              <a:ext uri="{FF2B5EF4-FFF2-40B4-BE49-F238E27FC236}">
                <a16:creationId xmlns:a16="http://schemas.microsoft.com/office/drawing/2014/main" id="{8749ECC2-0F3A-4E75-B944-E37B56956EE0}"/>
              </a:ext>
            </a:extLst>
          </p:cNvPr>
          <p:cNvPicPr>
            <a:picLocks noChangeAspect="1"/>
          </p:cNvPicPr>
          <p:nvPr userDrawn="1"/>
        </p:nvPicPr>
        <p:blipFill>
          <a:blip r:embed="rId6"/>
          <a:stretch>
            <a:fillRect/>
          </a:stretch>
        </p:blipFill>
        <p:spPr>
          <a:xfrm>
            <a:off x="955999" y="3311719"/>
            <a:ext cx="348308" cy="348312"/>
          </a:xfrm>
          <a:prstGeom prst="rect">
            <a:avLst/>
          </a:prstGeom>
          <a:ln w="12700">
            <a:miter lim="400000"/>
          </a:ln>
        </p:spPr>
      </p:pic>
    </p:spTree>
    <p:extLst>
      <p:ext uri="{BB962C8B-B14F-4D97-AF65-F5344CB8AC3E}">
        <p14:creationId xmlns:p14="http://schemas.microsoft.com/office/powerpoint/2010/main" val="80406300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Light">
    <p:spTree>
      <p:nvGrpSpPr>
        <p:cNvPr id="1" name=""/>
        <p:cNvGrpSpPr/>
        <p:nvPr/>
      </p:nvGrpSpPr>
      <p:grpSpPr>
        <a:xfrm>
          <a:off x="0" y="0"/>
          <a:ext cx="0" cy="0"/>
          <a:chOff x="0" y="0"/>
          <a:chExt cx="0" cy="0"/>
        </a:xfrm>
      </p:grpSpPr>
      <p:pic>
        <p:nvPicPr>
          <p:cNvPr id="112" name="Google Shape;56;p13" descr="Google Shape;56;p13"/>
          <p:cNvPicPr>
            <a:picLocks noChangeAspect="1"/>
          </p:cNvPicPr>
          <p:nvPr/>
        </p:nvPicPr>
        <p:blipFill>
          <a:blip r:embed="rId2"/>
          <a:stretch>
            <a:fillRect/>
          </a:stretch>
        </p:blipFill>
        <p:spPr>
          <a:xfrm>
            <a:off x="0" y="4800600"/>
            <a:ext cx="9144000" cy="342900"/>
          </a:xfrm>
          <a:prstGeom prst="rect">
            <a:avLst/>
          </a:prstGeom>
          <a:ln w="12700">
            <a:miter lim="400000"/>
          </a:ln>
        </p:spPr>
      </p:pic>
      <p:sp>
        <p:nvSpPr>
          <p:cNvPr id="114" name="Title Text"/>
          <p:cNvSpPr txBox="1">
            <a:spLocks noGrp="1"/>
          </p:cNvSpPr>
          <p:nvPr>
            <p:ph type="title"/>
          </p:nvPr>
        </p:nvSpPr>
        <p:spPr>
          <a:xfrm>
            <a:off x="882118" y="1889050"/>
            <a:ext cx="4685763" cy="514201"/>
          </a:xfrm>
          <a:prstGeom prst="rect">
            <a:avLst/>
          </a:prstGeom>
        </p:spPr>
        <p:txBody>
          <a:bodyPr anchor="t">
            <a:normAutofit/>
          </a:bodyPr>
          <a:lstStyle>
            <a:lvl1pPr>
              <a:defRPr sz="2400">
                <a:solidFill>
                  <a:schemeClr val="tx2">
                    <a:lumMod val="50000"/>
                  </a:schemeClr>
                </a:solidFill>
              </a:defRPr>
            </a:lvl1pPr>
          </a:lstStyle>
          <a:p>
            <a:r>
              <a:rPr dirty="0"/>
              <a:t>Title Text</a:t>
            </a:r>
          </a:p>
        </p:txBody>
      </p:sp>
      <p:sp>
        <p:nvSpPr>
          <p:cNvPr id="117" name="Google Shape;113;p23"/>
          <p:cNvSpPr txBox="1"/>
          <p:nvPr/>
        </p:nvSpPr>
        <p:spPr>
          <a:xfrm>
            <a:off x="882119" y="888352"/>
            <a:ext cx="7358901" cy="754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nchor="ctr">
            <a:noAutofit/>
          </a:bodyPr>
          <a:lstStyle>
            <a:lvl1pPr>
              <a:lnSpc>
                <a:spcPct val="90000"/>
              </a:lnSpc>
              <a:defRPr sz="4500">
                <a:solidFill>
                  <a:srgbClr val="FFFFFF"/>
                </a:solidFill>
                <a:latin typeface="Proxima Nova Extrabold"/>
                <a:ea typeface="Proxima Nova Extrabold"/>
                <a:cs typeface="Proxima Nova Extrabold"/>
                <a:sym typeface="Proxima Nova Extrabold"/>
              </a:defRPr>
            </a:lvl1pPr>
          </a:lstStyle>
          <a:p>
            <a:r>
              <a:rPr dirty="0">
                <a:solidFill>
                  <a:schemeClr val="tx1"/>
                </a:solidFill>
              </a:rPr>
              <a:t>Thank You!</a:t>
            </a:r>
          </a:p>
        </p:txBody>
      </p:sp>
      <p:pic>
        <p:nvPicPr>
          <p:cNvPr id="118" name="Google Shape;114;p23" descr="Google Shape;114;p23"/>
          <p:cNvPicPr>
            <a:picLocks noChangeAspect="1"/>
          </p:cNvPicPr>
          <p:nvPr/>
        </p:nvPicPr>
        <p:blipFill>
          <a:blip r:embed="rId3"/>
          <a:stretch>
            <a:fillRect/>
          </a:stretch>
        </p:blipFill>
        <p:spPr>
          <a:xfrm>
            <a:off x="955999" y="2754400"/>
            <a:ext cx="348308" cy="348312"/>
          </a:xfrm>
          <a:prstGeom prst="rect">
            <a:avLst/>
          </a:prstGeom>
          <a:ln w="12700">
            <a:miter lim="400000"/>
          </a:ln>
        </p:spPr>
      </p:pic>
      <p:pic>
        <p:nvPicPr>
          <p:cNvPr id="119" name="Google Shape;115;p23" descr="Google Shape;115;p23"/>
          <p:cNvPicPr>
            <a:picLocks noChangeAspect="1"/>
          </p:cNvPicPr>
          <p:nvPr/>
        </p:nvPicPr>
        <p:blipFill>
          <a:blip r:embed="rId4"/>
          <a:stretch>
            <a:fillRect/>
          </a:stretch>
        </p:blipFill>
        <p:spPr>
          <a:xfrm>
            <a:off x="956003" y="3311719"/>
            <a:ext cx="348308" cy="348312"/>
          </a:xfrm>
          <a:prstGeom prst="rect">
            <a:avLst/>
          </a:prstGeom>
          <a:ln w="12700">
            <a:miter lim="400000"/>
          </a:ln>
        </p:spPr>
      </p:pic>
      <p:sp>
        <p:nvSpPr>
          <p:cNvPr id="11" name="Text Placeholder 2">
            <a:extLst>
              <a:ext uri="{FF2B5EF4-FFF2-40B4-BE49-F238E27FC236}">
                <a16:creationId xmlns:a16="http://schemas.microsoft.com/office/drawing/2014/main" id="{0622024C-318B-4413-9E8C-45DA89569962}"/>
              </a:ext>
            </a:extLst>
          </p:cNvPr>
          <p:cNvSpPr>
            <a:spLocks noGrp="1"/>
          </p:cNvSpPr>
          <p:nvPr>
            <p:ph type="body" idx="22"/>
          </p:nvPr>
        </p:nvSpPr>
        <p:spPr>
          <a:xfrm>
            <a:off x="1378888" y="2699956"/>
            <a:ext cx="4188993" cy="457200"/>
          </a:xfrm>
        </p:spPr>
        <p:txBody>
          <a:bodyPr anchor="ctr"/>
          <a:lstStyle>
            <a:lvl1pPr marL="0" indent="0" algn="l">
              <a:buNone/>
              <a:defRPr sz="1600" b="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4">
            <a:extLst>
              <a:ext uri="{FF2B5EF4-FFF2-40B4-BE49-F238E27FC236}">
                <a16:creationId xmlns:a16="http://schemas.microsoft.com/office/drawing/2014/main" id="{702B2156-DD68-41A9-9E8A-47D6F3C9E23D}"/>
              </a:ext>
            </a:extLst>
          </p:cNvPr>
          <p:cNvSpPr>
            <a:spLocks noGrp="1"/>
          </p:cNvSpPr>
          <p:nvPr>
            <p:ph type="body" sz="quarter" idx="3"/>
          </p:nvPr>
        </p:nvSpPr>
        <p:spPr>
          <a:xfrm>
            <a:off x="1378888" y="3257275"/>
            <a:ext cx="4188994" cy="457200"/>
          </a:xfrm>
        </p:spPr>
        <p:txBody>
          <a:bodyPr anchor="ctr"/>
          <a:lstStyle>
            <a:lvl1pPr marL="0" indent="0" algn="l">
              <a:buNone/>
              <a:defRPr sz="1600" b="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2" name="Google Shape;185;p32" descr="Google Shape;185;p32">
            <a:extLst>
              <a:ext uri="{FF2B5EF4-FFF2-40B4-BE49-F238E27FC236}">
                <a16:creationId xmlns:a16="http://schemas.microsoft.com/office/drawing/2014/main" id="{B9387616-5795-4996-9911-541DF67AE7FD}"/>
              </a:ext>
            </a:extLst>
          </p:cNvPr>
          <p:cNvPicPr>
            <a:picLocks noChangeAspect="1"/>
          </p:cNvPicPr>
          <p:nvPr userDrawn="1"/>
        </p:nvPicPr>
        <p:blipFill>
          <a:blip r:embed="rId5"/>
          <a:stretch>
            <a:fillRect/>
          </a:stretch>
        </p:blipFill>
        <p:spPr>
          <a:xfrm>
            <a:off x="956003" y="2783272"/>
            <a:ext cx="302551" cy="302551"/>
          </a:xfrm>
          <a:prstGeom prst="rect">
            <a:avLst/>
          </a:prstGeom>
          <a:ln w="12700">
            <a:miter lim="400000"/>
          </a:ln>
        </p:spPr>
      </p:pic>
      <p:pic>
        <p:nvPicPr>
          <p:cNvPr id="3" name="Google Shape;186;p32" descr="Google Shape;186;p32">
            <a:extLst>
              <a:ext uri="{FF2B5EF4-FFF2-40B4-BE49-F238E27FC236}">
                <a16:creationId xmlns:a16="http://schemas.microsoft.com/office/drawing/2014/main" id="{D7586BF8-EE06-41DC-8CBE-1D9F4B10609C}"/>
              </a:ext>
            </a:extLst>
          </p:cNvPr>
          <p:cNvPicPr>
            <a:picLocks noChangeAspect="1"/>
          </p:cNvPicPr>
          <p:nvPr userDrawn="1"/>
        </p:nvPicPr>
        <p:blipFill>
          <a:blip r:embed="rId6"/>
          <a:stretch>
            <a:fillRect/>
          </a:stretch>
        </p:blipFill>
        <p:spPr>
          <a:xfrm>
            <a:off x="956003" y="3334600"/>
            <a:ext cx="302551" cy="302550"/>
          </a:xfrm>
          <a:prstGeom prst="rect">
            <a:avLst/>
          </a:prstGeom>
          <a:ln w="12700">
            <a:miter lim="400000"/>
          </a:ln>
        </p:spPr>
      </p:pic>
    </p:spTree>
    <p:extLst>
      <p:ext uri="{BB962C8B-B14F-4D97-AF65-F5344CB8AC3E}">
        <p14:creationId xmlns:p14="http://schemas.microsoft.com/office/powerpoint/2010/main" val="39730886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End White">
    <p:spTree>
      <p:nvGrpSpPr>
        <p:cNvPr id="1" name=""/>
        <p:cNvGrpSpPr/>
        <p:nvPr/>
      </p:nvGrpSpPr>
      <p:grpSpPr>
        <a:xfrm>
          <a:off x="0" y="0"/>
          <a:ext cx="0" cy="0"/>
          <a:chOff x="0" y="0"/>
          <a:chExt cx="0" cy="0"/>
        </a:xfrm>
      </p:grpSpPr>
      <p:pic>
        <p:nvPicPr>
          <p:cNvPr id="244" name="Google Shape;56;p13" descr="Google Shape;56;p13"/>
          <p:cNvPicPr>
            <a:picLocks noChangeAspect="1"/>
          </p:cNvPicPr>
          <p:nvPr/>
        </p:nvPicPr>
        <p:blipFill>
          <a:blip r:embed="rId2"/>
          <a:stretch>
            <a:fillRect/>
          </a:stretch>
        </p:blipFill>
        <p:spPr>
          <a:xfrm>
            <a:off x="0" y="4800600"/>
            <a:ext cx="9144000" cy="342900"/>
          </a:xfrm>
          <a:prstGeom prst="rect">
            <a:avLst/>
          </a:prstGeom>
          <a:ln w="12700">
            <a:miter lim="400000"/>
          </a:ln>
        </p:spPr>
      </p:pic>
      <p:sp>
        <p:nvSpPr>
          <p:cNvPr id="245" name="Title Text"/>
          <p:cNvSpPr txBox="1">
            <a:spLocks noGrp="1"/>
          </p:cNvSpPr>
          <p:nvPr>
            <p:ph type="title"/>
          </p:nvPr>
        </p:nvSpPr>
        <p:spPr>
          <a:xfrm>
            <a:off x="623887" y="1499211"/>
            <a:ext cx="7886701" cy="1244401"/>
          </a:xfrm>
          <a:prstGeom prst="rect">
            <a:avLst/>
          </a:prstGeom>
        </p:spPr>
        <p:txBody>
          <a:bodyPr anchor="t">
            <a:normAutofit/>
          </a:bodyPr>
          <a:lstStyle>
            <a:lvl1pPr algn="ctr">
              <a:defRPr sz="6700" b="0">
                <a:solidFill>
                  <a:srgbClr val="2569E5"/>
                </a:solidFill>
                <a:latin typeface="Proxima Nova Extrabold"/>
                <a:ea typeface="Proxima Nova Extrabold"/>
                <a:cs typeface="Proxima Nova Extrabold"/>
                <a:sym typeface="Proxima Nova Extrabold"/>
              </a:defRPr>
            </a:lvl1pPr>
          </a:lstStyle>
          <a:p>
            <a:r>
              <a:t>Title Text</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End Dark">
    <p:spTree>
      <p:nvGrpSpPr>
        <p:cNvPr id="1" name=""/>
        <p:cNvGrpSpPr/>
        <p:nvPr/>
      </p:nvGrpSpPr>
      <p:grpSpPr>
        <a:xfrm>
          <a:off x="0" y="0"/>
          <a:ext cx="0" cy="0"/>
          <a:chOff x="0" y="0"/>
          <a:chExt cx="0" cy="0"/>
        </a:xfrm>
      </p:grpSpPr>
      <p:pic>
        <p:nvPicPr>
          <p:cNvPr id="253" name="Google Shape;56;p13" descr="Google Shape;56;p13"/>
          <p:cNvPicPr>
            <a:picLocks noChangeAspect="1"/>
          </p:cNvPicPr>
          <p:nvPr/>
        </p:nvPicPr>
        <p:blipFill>
          <a:blip r:embed="rId2"/>
          <a:stretch>
            <a:fillRect/>
          </a:stretch>
        </p:blipFill>
        <p:spPr>
          <a:xfrm>
            <a:off x="0" y="4800600"/>
            <a:ext cx="9144000" cy="342900"/>
          </a:xfrm>
          <a:prstGeom prst="rect">
            <a:avLst/>
          </a:prstGeom>
          <a:ln w="12700">
            <a:miter lim="400000"/>
          </a:ln>
        </p:spPr>
      </p:pic>
      <p:pic>
        <p:nvPicPr>
          <p:cNvPr id="254" name="Google Shape;191;p34" descr="Google Shape;191;p34"/>
          <p:cNvPicPr>
            <a:picLocks noChangeAspect="1"/>
          </p:cNvPicPr>
          <p:nvPr/>
        </p:nvPicPr>
        <p:blipFill>
          <a:blip r:embed="rId3"/>
          <a:stretch>
            <a:fillRect/>
          </a:stretch>
        </p:blipFill>
        <p:spPr>
          <a:xfrm>
            <a:off x="-2" y="0"/>
            <a:ext cx="9143973" cy="5143500"/>
          </a:xfrm>
          <a:prstGeom prst="rect">
            <a:avLst/>
          </a:prstGeom>
          <a:ln w="12700">
            <a:miter lim="400000"/>
          </a:ln>
        </p:spPr>
      </p:pic>
      <p:sp>
        <p:nvSpPr>
          <p:cNvPr id="255" name="Title Text"/>
          <p:cNvSpPr txBox="1">
            <a:spLocks noGrp="1"/>
          </p:cNvSpPr>
          <p:nvPr>
            <p:ph type="title"/>
          </p:nvPr>
        </p:nvSpPr>
        <p:spPr>
          <a:xfrm>
            <a:off x="623887" y="1680640"/>
            <a:ext cx="7886701" cy="1244401"/>
          </a:xfrm>
          <a:prstGeom prst="rect">
            <a:avLst/>
          </a:prstGeom>
        </p:spPr>
        <p:txBody>
          <a:bodyPr anchor="t">
            <a:normAutofit/>
          </a:bodyPr>
          <a:lstStyle>
            <a:lvl1pPr algn="ctr">
              <a:defRPr sz="6700" b="0">
                <a:solidFill>
                  <a:srgbClr val="FFFFFF"/>
                </a:solidFill>
                <a:latin typeface="Proxima Nova Extrabold"/>
                <a:ea typeface="Proxima Nova Extrabold"/>
                <a:cs typeface="Proxima Nova Extrabold"/>
                <a:sym typeface="Proxima Nova Extrabold"/>
              </a:defRPr>
            </a:lvl1pPr>
          </a:lstStyle>
          <a:p>
            <a:r>
              <a:rPr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4" name="Google Shape;66;p15" descr="Google Shape;66;p15"/>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11" name="Subtitle 2">
            <a:extLst>
              <a:ext uri="{FF2B5EF4-FFF2-40B4-BE49-F238E27FC236}">
                <a16:creationId xmlns:a16="http://schemas.microsoft.com/office/drawing/2014/main" id="{E2C6FDE1-530F-416D-8512-AAC77EE851A8}"/>
              </a:ext>
            </a:extLst>
          </p:cNvPr>
          <p:cNvSpPr>
            <a:spLocks noGrp="1"/>
          </p:cNvSpPr>
          <p:nvPr>
            <p:ph type="subTitle" idx="22"/>
          </p:nvPr>
        </p:nvSpPr>
        <p:spPr>
          <a:xfrm>
            <a:off x="2999232" y="1737360"/>
            <a:ext cx="4965192" cy="1161288"/>
          </a:xfrm>
        </p:spPr>
        <p:txBody>
          <a:bodyPr anchor="b"/>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2">
            <a:extLst>
              <a:ext uri="{FF2B5EF4-FFF2-40B4-BE49-F238E27FC236}">
                <a16:creationId xmlns:a16="http://schemas.microsoft.com/office/drawing/2014/main" id="{94852251-937F-4E29-82F9-C25112AA366F}"/>
              </a:ext>
            </a:extLst>
          </p:cNvPr>
          <p:cNvSpPr>
            <a:spLocks noGrp="1"/>
          </p:cNvSpPr>
          <p:nvPr>
            <p:ph type="body" idx="23"/>
          </p:nvPr>
        </p:nvSpPr>
        <p:spPr>
          <a:xfrm>
            <a:off x="2999231" y="1260474"/>
            <a:ext cx="4965192" cy="274320"/>
          </a:xfrm>
        </p:spPr>
        <p:txBody>
          <a:bodyPr anchor="b"/>
          <a:lstStyle>
            <a:lvl1pPr marL="0" indent="0">
              <a:buNone/>
              <a:defRPr sz="1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2">
            <a:extLst>
              <a:ext uri="{FF2B5EF4-FFF2-40B4-BE49-F238E27FC236}">
                <a16:creationId xmlns:a16="http://schemas.microsoft.com/office/drawing/2014/main" id="{64351797-CF0F-41B3-AB0B-245EF3E0A846}"/>
              </a:ext>
            </a:extLst>
          </p:cNvPr>
          <p:cNvSpPr>
            <a:spLocks noGrp="1"/>
          </p:cNvSpPr>
          <p:nvPr>
            <p:ph type="body" idx="1"/>
          </p:nvPr>
        </p:nvSpPr>
        <p:spPr>
          <a:xfrm>
            <a:off x="2999232" y="2953512"/>
            <a:ext cx="4965192" cy="521208"/>
          </a:xfrm>
        </p:spPr>
        <p:txBody>
          <a:bodyPr/>
          <a:lstStyle>
            <a:lvl1pPr marL="0" indent="0">
              <a:lnSpc>
                <a:spcPct val="100000"/>
              </a:lnSpc>
              <a:spcBef>
                <a:spcPts val="0"/>
              </a:spcBef>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542772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Google Shape;68;p16" descr="Google Shape;68;p16">
            <a:extLst>
              <a:ext uri="{FF2B5EF4-FFF2-40B4-BE49-F238E27FC236}">
                <a16:creationId xmlns:a16="http://schemas.microsoft.com/office/drawing/2014/main" id="{B5B8B366-CDE7-4708-A69C-A1F4D0CCA883}"/>
              </a:ext>
            </a:extLst>
          </p:cNvPr>
          <p:cNvPicPr>
            <a:picLocks noChangeAspect="1"/>
          </p:cNvPicPr>
          <p:nvPr userDrawn="1"/>
        </p:nvPicPr>
        <p:blipFill>
          <a:blip r:embed="rId2"/>
          <a:stretch>
            <a:fillRect/>
          </a:stretch>
        </p:blipFill>
        <p:spPr>
          <a:xfrm>
            <a:off x="-25" y="0"/>
            <a:ext cx="9144001" cy="5143500"/>
          </a:xfrm>
          <a:prstGeom prst="rect">
            <a:avLst/>
          </a:prstGeom>
          <a:ln w="12700">
            <a:miter lim="400000"/>
          </a:ln>
        </p:spPr>
      </p:pic>
      <p:sp>
        <p:nvSpPr>
          <p:cNvPr id="6" name="Google Shape;70;p16">
            <a:extLst>
              <a:ext uri="{FF2B5EF4-FFF2-40B4-BE49-F238E27FC236}">
                <a16:creationId xmlns:a16="http://schemas.microsoft.com/office/drawing/2014/main" id="{0A8EEBB9-4480-4099-A866-42F3DA59A421}"/>
              </a:ext>
            </a:extLst>
          </p:cNvPr>
          <p:cNvSpPr txBox="1"/>
          <p:nvPr userDrawn="1"/>
        </p:nvSpPr>
        <p:spPr>
          <a:xfrm>
            <a:off x="464068" y="672361"/>
            <a:ext cx="5072015" cy="576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75" tIns="34275" rIns="34275" bIns="34275" anchor="ctr">
            <a:spAutoFit/>
          </a:bodyPr>
          <a:lstStyle>
            <a:lvl1pPr>
              <a:lnSpc>
                <a:spcPct val="90000"/>
              </a:lnSpc>
              <a:defRPr sz="3300">
                <a:solidFill>
                  <a:srgbClr val="01CFFF"/>
                </a:solidFill>
                <a:latin typeface="Proxima Nova Extrabold"/>
                <a:ea typeface="Proxima Nova Extrabold"/>
                <a:cs typeface="Proxima Nova Extrabold"/>
                <a:sym typeface="Proxima Nova Extrabold"/>
              </a:defRPr>
            </a:lvl1pPr>
          </a:lstStyle>
          <a:p>
            <a:r>
              <a:rPr dirty="0"/>
              <a:t>Agenda</a:t>
            </a:r>
          </a:p>
        </p:txBody>
      </p:sp>
      <p:sp>
        <p:nvSpPr>
          <p:cNvPr id="7" name="Text Placeholder 2">
            <a:extLst>
              <a:ext uri="{FF2B5EF4-FFF2-40B4-BE49-F238E27FC236}">
                <a16:creationId xmlns:a16="http://schemas.microsoft.com/office/drawing/2014/main" id="{0944DD3D-0C54-4F75-85A0-52A5217D7846}"/>
              </a:ext>
            </a:extLst>
          </p:cNvPr>
          <p:cNvSpPr>
            <a:spLocks noGrp="1"/>
          </p:cNvSpPr>
          <p:nvPr>
            <p:ph type="body" sz="quarter" idx="10"/>
          </p:nvPr>
        </p:nvSpPr>
        <p:spPr>
          <a:xfrm>
            <a:off x="430213" y="1439863"/>
            <a:ext cx="5273470" cy="30607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890089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About Me">
    <p:spTree>
      <p:nvGrpSpPr>
        <p:cNvPr id="1" name=""/>
        <p:cNvGrpSpPr/>
        <p:nvPr/>
      </p:nvGrpSpPr>
      <p:grpSpPr>
        <a:xfrm>
          <a:off x="0" y="0"/>
          <a:ext cx="0" cy="0"/>
          <a:chOff x="0" y="0"/>
          <a:chExt cx="0" cy="0"/>
        </a:xfrm>
      </p:grpSpPr>
      <p:pic>
        <p:nvPicPr>
          <p:cNvPr id="44" name="Google Shape;72;p17" descr="Google Shape;72;p17"/>
          <p:cNvPicPr>
            <a:picLocks noChangeAspect="1"/>
          </p:cNvPicPr>
          <p:nvPr/>
        </p:nvPicPr>
        <p:blipFill>
          <a:blip r:embed="rId2"/>
          <a:stretch>
            <a:fillRect/>
          </a:stretch>
        </p:blipFill>
        <p:spPr>
          <a:xfrm>
            <a:off x="0" y="0"/>
            <a:ext cx="9144000" cy="4800600"/>
          </a:xfrm>
          <a:prstGeom prst="rect">
            <a:avLst/>
          </a:prstGeom>
          <a:ln w="12700">
            <a:miter lim="400000"/>
          </a:ln>
        </p:spPr>
      </p:pic>
      <p:sp>
        <p:nvSpPr>
          <p:cNvPr id="10" name="Picture Placeholder 9">
            <a:extLst>
              <a:ext uri="{FF2B5EF4-FFF2-40B4-BE49-F238E27FC236}">
                <a16:creationId xmlns:a16="http://schemas.microsoft.com/office/drawing/2014/main" id="{2B849D4D-73B6-4005-8900-3D386A385579}"/>
              </a:ext>
            </a:extLst>
          </p:cNvPr>
          <p:cNvSpPr>
            <a:spLocks noGrp="1"/>
          </p:cNvSpPr>
          <p:nvPr>
            <p:ph type="pic" sz="quarter" idx="11"/>
          </p:nvPr>
        </p:nvSpPr>
        <p:spPr>
          <a:xfrm>
            <a:off x="5035550" y="350838"/>
            <a:ext cx="3355975" cy="4025900"/>
          </a:xfrm>
        </p:spPr>
        <p:txBody>
          <a:bodyPr/>
          <a:lstStyle/>
          <a:p>
            <a:endParaRPr lang="en-US"/>
          </a:p>
        </p:txBody>
      </p:sp>
      <p:sp>
        <p:nvSpPr>
          <p:cNvPr id="3" name="Text Placeholder 2">
            <a:extLst>
              <a:ext uri="{FF2B5EF4-FFF2-40B4-BE49-F238E27FC236}">
                <a16:creationId xmlns:a16="http://schemas.microsoft.com/office/drawing/2014/main" id="{0CB2AB91-6A92-458D-A496-98651C4A2F8B}"/>
              </a:ext>
            </a:extLst>
          </p:cNvPr>
          <p:cNvSpPr>
            <a:spLocks noGrp="1"/>
          </p:cNvSpPr>
          <p:nvPr>
            <p:ph type="body" sz="quarter" idx="10"/>
          </p:nvPr>
        </p:nvSpPr>
        <p:spPr>
          <a:xfrm>
            <a:off x="457199" y="1570038"/>
            <a:ext cx="3651251" cy="247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3" name="Google Shape;56;p13" descr="Google Shape;56;p13"/>
          <p:cNvPicPr>
            <a:picLocks noChangeAspect="1"/>
          </p:cNvPicPr>
          <p:nvPr/>
        </p:nvPicPr>
        <p:blipFill>
          <a:blip r:embed="rId3"/>
          <a:stretch>
            <a:fillRect/>
          </a:stretch>
        </p:blipFill>
        <p:spPr>
          <a:xfrm>
            <a:off x="0" y="4800600"/>
            <a:ext cx="9144000" cy="342900"/>
          </a:xfrm>
          <a:prstGeom prst="rect">
            <a:avLst/>
          </a:prstGeom>
          <a:ln w="12700">
            <a:miter lim="400000"/>
          </a:ln>
        </p:spPr>
      </p:pic>
      <p:pic>
        <p:nvPicPr>
          <p:cNvPr id="5" name="Google Shape;258;p46" descr="Google Shape;258;p46">
            <a:extLst>
              <a:ext uri="{FF2B5EF4-FFF2-40B4-BE49-F238E27FC236}">
                <a16:creationId xmlns:a16="http://schemas.microsoft.com/office/drawing/2014/main" id="{824696E2-7004-46DC-840D-0D61598C7427}"/>
              </a:ext>
            </a:extLst>
          </p:cNvPr>
          <p:cNvPicPr>
            <a:picLocks noChangeAspect="1"/>
          </p:cNvPicPr>
          <p:nvPr userDrawn="1"/>
        </p:nvPicPr>
        <p:blipFill>
          <a:blip r:embed="rId4"/>
          <a:stretch>
            <a:fillRect/>
          </a:stretch>
        </p:blipFill>
        <p:spPr>
          <a:xfrm>
            <a:off x="4457700" y="908156"/>
            <a:ext cx="903755" cy="276444"/>
          </a:xfrm>
          <a:prstGeom prst="rect">
            <a:avLst/>
          </a:prstGeom>
          <a:ln w="12700">
            <a:miter lim="400000"/>
          </a:ln>
        </p:spPr>
      </p:pic>
      <p:pic>
        <p:nvPicPr>
          <p:cNvPr id="6" name="Google Shape;259;p46" descr="Google Shape;259;p46">
            <a:extLst>
              <a:ext uri="{FF2B5EF4-FFF2-40B4-BE49-F238E27FC236}">
                <a16:creationId xmlns:a16="http://schemas.microsoft.com/office/drawing/2014/main" id="{3DDD441B-FEAA-4AA0-9239-42A51779A4B8}"/>
              </a:ext>
            </a:extLst>
          </p:cNvPr>
          <p:cNvPicPr>
            <a:picLocks noChangeAspect="1"/>
          </p:cNvPicPr>
          <p:nvPr userDrawn="1"/>
        </p:nvPicPr>
        <p:blipFill>
          <a:blip r:embed="rId5"/>
          <a:stretch>
            <a:fillRect/>
          </a:stretch>
        </p:blipFill>
        <p:spPr>
          <a:xfrm>
            <a:off x="4346761" y="3793190"/>
            <a:ext cx="579054" cy="573742"/>
          </a:xfrm>
          <a:prstGeom prst="rect">
            <a:avLst/>
          </a:prstGeom>
          <a:ln w="12700">
            <a:miter lim="400000"/>
          </a:ln>
        </p:spPr>
      </p:pic>
      <p:pic>
        <p:nvPicPr>
          <p:cNvPr id="7" name="Google Shape;260;p46" descr="Google Shape;260;p46">
            <a:extLst>
              <a:ext uri="{FF2B5EF4-FFF2-40B4-BE49-F238E27FC236}">
                <a16:creationId xmlns:a16="http://schemas.microsoft.com/office/drawing/2014/main" id="{73915739-1E23-41EA-8462-CDD67E0D121F}"/>
              </a:ext>
            </a:extLst>
          </p:cNvPr>
          <p:cNvPicPr>
            <a:picLocks noChangeAspect="1"/>
          </p:cNvPicPr>
          <p:nvPr userDrawn="1"/>
        </p:nvPicPr>
        <p:blipFill>
          <a:blip r:embed="rId6"/>
          <a:stretch>
            <a:fillRect/>
          </a:stretch>
        </p:blipFill>
        <p:spPr>
          <a:xfrm>
            <a:off x="8392294" y="2387861"/>
            <a:ext cx="234909" cy="747433"/>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4" name="Google Shape;72;p17" descr="Google Shape;72;p17"/>
          <p:cNvPicPr>
            <a:picLocks noChangeAspect="1"/>
          </p:cNvPicPr>
          <p:nvPr/>
        </p:nvPicPr>
        <p:blipFill>
          <a:blip r:embed="rId2"/>
          <a:stretch>
            <a:fillRect/>
          </a:stretch>
        </p:blipFill>
        <p:spPr>
          <a:xfrm>
            <a:off x="0" y="0"/>
            <a:ext cx="9144000" cy="4800600"/>
          </a:xfrm>
          <a:prstGeom prst="rect">
            <a:avLst/>
          </a:prstGeom>
          <a:ln w="12700">
            <a:miter lim="400000"/>
          </a:ln>
        </p:spPr>
      </p:pic>
      <p:sp>
        <p:nvSpPr>
          <p:cNvPr id="10" name="Picture Placeholder 9">
            <a:extLst>
              <a:ext uri="{FF2B5EF4-FFF2-40B4-BE49-F238E27FC236}">
                <a16:creationId xmlns:a16="http://schemas.microsoft.com/office/drawing/2014/main" id="{2B849D4D-73B6-4005-8900-3D386A385579}"/>
              </a:ext>
            </a:extLst>
          </p:cNvPr>
          <p:cNvSpPr>
            <a:spLocks noGrp="1"/>
          </p:cNvSpPr>
          <p:nvPr>
            <p:ph type="pic" sz="quarter" idx="11"/>
          </p:nvPr>
        </p:nvSpPr>
        <p:spPr>
          <a:xfrm>
            <a:off x="5035550" y="350838"/>
            <a:ext cx="3355975" cy="4025900"/>
          </a:xfrm>
        </p:spPr>
        <p:txBody>
          <a:bodyPr/>
          <a:lstStyle/>
          <a:p>
            <a:endParaRPr lang="en-US"/>
          </a:p>
        </p:txBody>
      </p:sp>
      <p:sp>
        <p:nvSpPr>
          <p:cNvPr id="3" name="Text Placeholder 2">
            <a:extLst>
              <a:ext uri="{FF2B5EF4-FFF2-40B4-BE49-F238E27FC236}">
                <a16:creationId xmlns:a16="http://schemas.microsoft.com/office/drawing/2014/main" id="{0CB2AB91-6A92-458D-A496-98651C4A2F8B}"/>
              </a:ext>
            </a:extLst>
          </p:cNvPr>
          <p:cNvSpPr>
            <a:spLocks noGrp="1"/>
          </p:cNvSpPr>
          <p:nvPr>
            <p:ph type="body" sz="quarter" idx="10"/>
          </p:nvPr>
        </p:nvSpPr>
        <p:spPr>
          <a:xfrm>
            <a:off x="457199" y="1570038"/>
            <a:ext cx="3651251" cy="24796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3" name="Google Shape;56;p13" descr="Google Shape;56;p13"/>
          <p:cNvPicPr>
            <a:picLocks noChangeAspect="1"/>
          </p:cNvPicPr>
          <p:nvPr/>
        </p:nvPicPr>
        <p:blipFill>
          <a:blip r:embed="rId3"/>
          <a:stretch>
            <a:fillRect/>
          </a:stretch>
        </p:blipFill>
        <p:spPr>
          <a:xfrm>
            <a:off x="0" y="4800600"/>
            <a:ext cx="9144000" cy="342900"/>
          </a:xfrm>
          <a:prstGeom prst="rect">
            <a:avLst/>
          </a:prstGeom>
          <a:ln w="12700">
            <a:miter lim="400000"/>
          </a:ln>
        </p:spPr>
      </p:pic>
      <p:sp>
        <p:nvSpPr>
          <p:cNvPr id="45" name="Google Shape;73;p17"/>
          <p:cNvSpPr txBox="1"/>
          <p:nvPr/>
        </p:nvSpPr>
        <p:spPr>
          <a:xfrm>
            <a:off x="457199" y="973748"/>
            <a:ext cx="3651251" cy="364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75" tIns="34275" rIns="34275" bIns="34275">
            <a:spAutoFit/>
          </a:bodyPr>
          <a:lstStyle>
            <a:lvl1pPr>
              <a:lnSpc>
                <a:spcPct val="80000"/>
              </a:lnSpc>
              <a:defRPr sz="2400" b="1">
                <a:solidFill>
                  <a:srgbClr val="2569E5"/>
                </a:solidFill>
                <a:latin typeface="Proxima Nova"/>
                <a:ea typeface="Proxima Nova"/>
                <a:cs typeface="Proxima Nova"/>
                <a:sym typeface="Proxima Nova"/>
              </a:defRPr>
            </a:lvl1pPr>
          </a:lstStyle>
          <a:p>
            <a:r>
              <a:rPr dirty="0"/>
              <a:t>About </a:t>
            </a:r>
            <a:r>
              <a:rPr lang="en-US" dirty="0"/>
              <a:t>Us</a:t>
            </a:r>
            <a:endParaRPr dirty="0"/>
          </a:p>
        </p:txBody>
      </p:sp>
      <p:pic>
        <p:nvPicPr>
          <p:cNvPr id="5" name="Google Shape;258;p46" descr="Google Shape;258;p46">
            <a:extLst>
              <a:ext uri="{FF2B5EF4-FFF2-40B4-BE49-F238E27FC236}">
                <a16:creationId xmlns:a16="http://schemas.microsoft.com/office/drawing/2014/main" id="{824696E2-7004-46DC-840D-0D61598C7427}"/>
              </a:ext>
            </a:extLst>
          </p:cNvPr>
          <p:cNvPicPr>
            <a:picLocks noChangeAspect="1"/>
          </p:cNvPicPr>
          <p:nvPr userDrawn="1"/>
        </p:nvPicPr>
        <p:blipFill>
          <a:blip r:embed="rId4"/>
          <a:stretch>
            <a:fillRect/>
          </a:stretch>
        </p:blipFill>
        <p:spPr>
          <a:xfrm>
            <a:off x="4457700" y="908156"/>
            <a:ext cx="903755" cy="276444"/>
          </a:xfrm>
          <a:prstGeom prst="rect">
            <a:avLst/>
          </a:prstGeom>
          <a:ln w="12700">
            <a:miter lim="400000"/>
          </a:ln>
        </p:spPr>
      </p:pic>
      <p:pic>
        <p:nvPicPr>
          <p:cNvPr id="6" name="Google Shape;259;p46" descr="Google Shape;259;p46">
            <a:extLst>
              <a:ext uri="{FF2B5EF4-FFF2-40B4-BE49-F238E27FC236}">
                <a16:creationId xmlns:a16="http://schemas.microsoft.com/office/drawing/2014/main" id="{3DDD441B-FEAA-4AA0-9239-42A51779A4B8}"/>
              </a:ext>
            </a:extLst>
          </p:cNvPr>
          <p:cNvPicPr>
            <a:picLocks noChangeAspect="1"/>
          </p:cNvPicPr>
          <p:nvPr userDrawn="1"/>
        </p:nvPicPr>
        <p:blipFill>
          <a:blip r:embed="rId5"/>
          <a:stretch>
            <a:fillRect/>
          </a:stretch>
        </p:blipFill>
        <p:spPr>
          <a:xfrm>
            <a:off x="4346761" y="3793190"/>
            <a:ext cx="579054" cy="573742"/>
          </a:xfrm>
          <a:prstGeom prst="rect">
            <a:avLst/>
          </a:prstGeom>
          <a:ln w="12700">
            <a:miter lim="400000"/>
          </a:ln>
        </p:spPr>
      </p:pic>
      <p:pic>
        <p:nvPicPr>
          <p:cNvPr id="7" name="Google Shape;260;p46" descr="Google Shape;260;p46">
            <a:extLst>
              <a:ext uri="{FF2B5EF4-FFF2-40B4-BE49-F238E27FC236}">
                <a16:creationId xmlns:a16="http://schemas.microsoft.com/office/drawing/2014/main" id="{73915739-1E23-41EA-8462-CDD67E0D121F}"/>
              </a:ext>
            </a:extLst>
          </p:cNvPr>
          <p:cNvPicPr>
            <a:picLocks noChangeAspect="1"/>
          </p:cNvPicPr>
          <p:nvPr userDrawn="1"/>
        </p:nvPicPr>
        <p:blipFill>
          <a:blip r:embed="rId6"/>
          <a:stretch>
            <a:fillRect/>
          </a:stretch>
        </p:blipFill>
        <p:spPr>
          <a:xfrm>
            <a:off x="8392294" y="2387861"/>
            <a:ext cx="234909" cy="747433"/>
          </a:xfrm>
          <a:prstGeom prst="rect">
            <a:avLst/>
          </a:prstGeom>
          <a:ln w="12700">
            <a:miter lim="400000"/>
          </a:ln>
        </p:spPr>
      </p:pic>
    </p:spTree>
    <p:extLst>
      <p:ext uri="{BB962C8B-B14F-4D97-AF65-F5344CB8AC3E}">
        <p14:creationId xmlns:p14="http://schemas.microsoft.com/office/powerpoint/2010/main" val="39546962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2A2BE-E4E2-49A6-A94E-56DC20D808F2}"/>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F80DBD7-2B79-44E3-92D3-8BFD56BE2602}"/>
              </a:ext>
            </a:extLst>
          </p:cNvPr>
          <p:cNvSpPr>
            <a:spLocks noGrp="1"/>
          </p:cNvSpPr>
          <p:nvPr>
            <p:ph type="body" sz="quarter" idx="10"/>
          </p:nvPr>
        </p:nvSpPr>
        <p:spPr>
          <a:xfrm>
            <a:off x="457200" y="1344613"/>
            <a:ext cx="8229600" cy="3082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76730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2A2BE-E4E2-49A6-A94E-56DC20D808F2}"/>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F80DBD7-2B79-44E3-92D3-8BFD56BE2602}"/>
              </a:ext>
            </a:extLst>
          </p:cNvPr>
          <p:cNvSpPr>
            <a:spLocks noGrp="1"/>
          </p:cNvSpPr>
          <p:nvPr>
            <p:ph type="body" sz="quarter" idx="10"/>
          </p:nvPr>
        </p:nvSpPr>
        <p:spPr>
          <a:xfrm>
            <a:off x="457200" y="1344613"/>
            <a:ext cx="4114800" cy="3082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705331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PICTURE_WITH_CAPTION_TEXT">
    <p:spTree>
      <p:nvGrpSpPr>
        <p:cNvPr id="1" name=""/>
        <p:cNvGrpSpPr/>
        <p:nvPr/>
      </p:nvGrpSpPr>
      <p:grpSpPr>
        <a:xfrm>
          <a:off x="0" y="0"/>
          <a:ext cx="0" cy="0"/>
          <a:chOff x="0" y="0"/>
          <a:chExt cx="0" cy="0"/>
        </a:xfrm>
      </p:grpSpPr>
      <p:pic>
        <p:nvPicPr>
          <p:cNvPr id="69" name="Google Shape;56;p13" descr="Google Shape;56;p13"/>
          <p:cNvPicPr>
            <a:picLocks noChangeAspect="1"/>
          </p:cNvPicPr>
          <p:nvPr/>
        </p:nvPicPr>
        <p:blipFill>
          <a:blip r:embed="rId2"/>
          <a:stretch>
            <a:fillRect/>
          </a:stretch>
        </p:blipFill>
        <p:spPr>
          <a:xfrm>
            <a:off x="0" y="4800600"/>
            <a:ext cx="9144000" cy="342900"/>
          </a:xfrm>
          <a:prstGeom prst="rect">
            <a:avLst/>
          </a:prstGeom>
          <a:ln w="12700">
            <a:miter lim="400000"/>
          </a:ln>
        </p:spPr>
      </p:pic>
      <p:sp>
        <p:nvSpPr>
          <p:cNvPr id="70" name="Title Text"/>
          <p:cNvSpPr txBox="1">
            <a:spLocks noGrp="1"/>
          </p:cNvSpPr>
          <p:nvPr>
            <p:ph type="title"/>
          </p:nvPr>
        </p:nvSpPr>
        <p:spPr>
          <a:xfrm>
            <a:off x="457200" y="347472"/>
            <a:ext cx="3707394" cy="1200301"/>
          </a:xfrm>
          <a:prstGeom prst="rect">
            <a:avLst/>
          </a:prstGeom>
        </p:spPr>
        <p:txBody>
          <a:bodyPr anchor="t">
            <a:normAutofit/>
          </a:bodyPr>
          <a:lstStyle>
            <a:lvl1pPr>
              <a:defRPr sz="2400"/>
            </a:lvl1pPr>
          </a:lstStyle>
          <a:p>
            <a:r>
              <a:rPr dirty="0"/>
              <a:t>Title Text</a:t>
            </a:r>
          </a:p>
        </p:txBody>
      </p:sp>
      <p:pic>
        <p:nvPicPr>
          <p:cNvPr id="74" name="Google Shape;90;p19" descr="Google Shape;90;p19"/>
          <p:cNvPicPr>
            <a:picLocks noChangeAspect="1"/>
          </p:cNvPicPr>
          <p:nvPr/>
        </p:nvPicPr>
        <p:blipFill>
          <a:blip r:embed="rId2"/>
          <a:stretch>
            <a:fillRect/>
          </a:stretch>
        </p:blipFill>
        <p:spPr>
          <a:xfrm>
            <a:off x="0" y="4803661"/>
            <a:ext cx="9144000" cy="342901"/>
          </a:xfrm>
          <a:prstGeom prst="rect">
            <a:avLst/>
          </a:prstGeom>
          <a:ln w="12700">
            <a:miter lim="400000"/>
          </a:ln>
        </p:spPr>
      </p:pic>
      <p:sp>
        <p:nvSpPr>
          <p:cNvPr id="3" name="Picture Placeholder 2">
            <a:extLst>
              <a:ext uri="{FF2B5EF4-FFF2-40B4-BE49-F238E27FC236}">
                <a16:creationId xmlns:a16="http://schemas.microsoft.com/office/drawing/2014/main" id="{38E6B27B-DE03-4AD4-9CC0-F67E8528B299}"/>
              </a:ext>
            </a:extLst>
          </p:cNvPr>
          <p:cNvSpPr>
            <a:spLocks noGrp="1"/>
          </p:cNvSpPr>
          <p:nvPr>
            <p:ph type="pic" sz="quarter" idx="10"/>
          </p:nvPr>
        </p:nvSpPr>
        <p:spPr>
          <a:xfrm>
            <a:off x="4572000" y="1"/>
            <a:ext cx="4572000" cy="4797537"/>
          </a:xfrm>
        </p:spPr>
        <p:txBody>
          <a:bodyPr anchor="ctr"/>
          <a:lstStyle>
            <a:lvl1pPr algn="ctr">
              <a:defRPr/>
            </a:lvl1pPr>
          </a:lstStyle>
          <a:p>
            <a:endParaRPr lang="en-US"/>
          </a:p>
        </p:txBody>
      </p:sp>
      <p:sp>
        <p:nvSpPr>
          <p:cNvPr id="11" name="Text Placeholder 2">
            <a:extLst>
              <a:ext uri="{FF2B5EF4-FFF2-40B4-BE49-F238E27FC236}">
                <a16:creationId xmlns:a16="http://schemas.microsoft.com/office/drawing/2014/main" id="{B4DE00D1-D810-4AD6-9B2B-29026D288BD2}"/>
              </a:ext>
            </a:extLst>
          </p:cNvPr>
          <p:cNvSpPr>
            <a:spLocks noGrp="1"/>
          </p:cNvSpPr>
          <p:nvPr>
            <p:ph type="body" sz="quarter" idx="11"/>
          </p:nvPr>
        </p:nvSpPr>
        <p:spPr>
          <a:xfrm>
            <a:off x="457200" y="1570038"/>
            <a:ext cx="3707394" cy="29657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_WITH_CAPTION_TEX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18905F-AB12-47F2-BCC9-FF6E2DADFF5C}"/>
              </a:ext>
            </a:extLst>
          </p:cNvPr>
          <p:cNvSpPr>
            <a:spLocks noGrp="1"/>
          </p:cNvSpPr>
          <p:nvPr>
            <p:ph sz="quarter" idx="12"/>
          </p:nvPr>
        </p:nvSpPr>
        <p:spPr>
          <a:xfrm>
            <a:off x="4572000" y="0"/>
            <a:ext cx="4572000" cy="480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9" name="Google Shape;56;p13" descr="Google Shape;56;p13"/>
          <p:cNvPicPr>
            <a:picLocks noChangeAspect="1"/>
          </p:cNvPicPr>
          <p:nvPr/>
        </p:nvPicPr>
        <p:blipFill>
          <a:blip r:embed="rId2"/>
          <a:stretch>
            <a:fillRect/>
          </a:stretch>
        </p:blipFill>
        <p:spPr>
          <a:xfrm>
            <a:off x="0" y="4800600"/>
            <a:ext cx="9144000" cy="342900"/>
          </a:xfrm>
          <a:prstGeom prst="rect">
            <a:avLst/>
          </a:prstGeom>
          <a:ln w="12700">
            <a:miter lim="400000"/>
          </a:ln>
        </p:spPr>
      </p:pic>
      <p:sp>
        <p:nvSpPr>
          <p:cNvPr id="70" name="Title Text"/>
          <p:cNvSpPr txBox="1">
            <a:spLocks noGrp="1"/>
          </p:cNvSpPr>
          <p:nvPr>
            <p:ph type="title"/>
          </p:nvPr>
        </p:nvSpPr>
        <p:spPr>
          <a:xfrm>
            <a:off x="457200" y="347472"/>
            <a:ext cx="3707394" cy="1200301"/>
          </a:xfrm>
          <a:prstGeom prst="rect">
            <a:avLst/>
          </a:prstGeom>
        </p:spPr>
        <p:txBody>
          <a:bodyPr anchor="t">
            <a:normAutofit/>
          </a:bodyPr>
          <a:lstStyle>
            <a:lvl1pPr>
              <a:defRPr sz="2400"/>
            </a:lvl1pPr>
          </a:lstStyle>
          <a:p>
            <a:r>
              <a:rPr dirty="0"/>
              <a:t>Title Text</a:t>
            </a:r>
          </a:p>
        </p:txBody>
      </p:sp>
      <p:pic>
        <p:nvPicPr>
          <p:cNvPr id="74" name="Google Shape;90;p19" descr="Google Shape;90;p19"/>
          <p:cNvPicPr>
            <a:picLocks noChangeAspect="1"/>
          </p:cNvPicPr>
          <p:nvPr/>
        </p:nvPicPr>
        <p:blipFill>
          <a:blip r:embed="rId2"/>
          <a:stretch>
            <a:fillRect/>
          </a:stretch>
        </p:blipFill>
        <p:spPr>
          <a:xfrm>
            <a:off x="0" y="4803661"/>
            <a:ext cx="9144000" cy="342901"/>
          </a:xfrm>
          <a:prstGeom prst="rect">
            <a:avLst/>
          </a:prstGeom>
          <a:ln w="12700">
            <a:miter lim="400000"/>
          </a:ln>
        </p:spPr>
      </p:pic>
      <p:sp>
        <p:nvSpPr>
          <p:cNvPr id="11" name="Text Placeholder 2">
            <a:extLst>
              <a:ext uri="{FF2B5EF4-FFF2-40B4-BE49-F238E27FC236}">
                <a16:creationId xmlns:a16="http://schemas.microsoft.com/office/drawing/2014/main" id="{B4DE00D1-D810-4AD6-9B2B-29026D288BD2}"/>
              </a:ext>
            </a:extLst>
          </p:cNvPr>
          <p:cNvSpPr>
            <a:spLocks noGrp="1"/>
          </p:cNvSpPr>
          <p:nvPr>
            <p:ph type="body" sz="quarter" idx="11"/>
          </p:nvPr>
        </p:nvSpPr>
        <p:spPr>
          <a:xfrm>
            <a:off x="457200" y="1570038"/>
            <a:ext cx="3707394" cy="29657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921225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56;p13" descr="Google Shape;56;p13"/>
          <p:cNvPicPr>
            <a:picLocks noChangeAspect="1"/>
          </p:cNvPicPr>
          <p:nvPr/>
        </p:nvPicPr>
        <p:blipFill>
          <a:blip r:embed="rId19"/>
          <a:stretch>
            <a:fillRect/>
          </a:stretch>
        </p:blipFill>
        <p:spPr>
          <a:xfrm>
            <a:off x="0" y="4800600"/>
            <a:ext cx="9144000" cy="342900"/>
          </a:xfrm>
          <a:prstGeom prst="rect">
            <a:avLst/>
          </a:prstGeom>
          <a:ln w="12700">
            <a:miter lim="400000"/>
          </a:ln>
        </p:spPr>
      </p:pic>
      <p:pic>
        <p:nvPicPr>
          <p:cNvPr id="3" name="Google Shape;61;p14" descr="Google Shape;61;p14"/>
          <p:cNvPicPr>
            <a:picLocks noChangeAspect="1"/>
          </p:cNvPicPr>
          <p:nvPr/>
        </p:nvPicPr>
        <p:blipFill>
          <a:blip r:embed="rId19"/>
          <a:stretch>
            <a:fillRect/>
          </a:stretch>
        </p:blipFill>
        <p:spPr>
          <a:xfrm>
            <a:off x="0" y="4800600"/>
            <a:ext cx="9144000" cy="342900"/>
          </a:xfrm>
          <a:prstGeom prst="rect">
            <a:avLst/>
          </a:prstGeom>
          <a:ln w="12700">
            <a:miter lim="400000"/>
          </a:ln>
        </p:spPr>
      </p:pic>
      <p:sp>
        <p:nvSpPr>
          <p:cNvPr id="4" name="Title Text"/>
          <p:cNvSpPr txBox="1">
            <a:spLocks noGrp="1"/>
          </p:cNvSpPr>
          <p:nvPr>
            <p:ph type="title"/>
          </p:nvPr>
        </p:nvSpPr>
        <p:spPr>
          <a:xfrm>
            <a:off x="457200" y="347472"/>
            <a:ext cx="8229600" cy="996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t"/>
          <a:lstStyle/>
          <a:p>
            <a:r>
              <a:rPr dirty="0"/>
              <a:t>Title Text</a:t>
            </a:r>
          </a:p>
        </p:txBody>
      </p:sp>
      <p:sp>
        <p:nvSpPr>
          <p:cNvPr id="5" name="Body Level One…"/>
          <p:cNvSpPr txBox="1">
            <a:spLocks noGrp="1"/>
          </p:cNvSpPr>
          <p:nvPr>
            <p:ph type="body" idx="1"/>
          </p:nvPr>
        </p:nvSpPr>
        <p:spPr>
          <a:xfrm>
            <a:off x="457200" y="1344168"/>
            <a:ext cx="8229600" cy="3172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88" r:id="rId2"/>
    <p:sldLayoutId id="2147483689" r:id="rId3"/>
    <p:sldLayoutId id="2147483652" r:id="rId4"/>
    <p:sldLayoutId id="2147483690" r:id="rId5"/>
    <p:sldLayoutId id="2147483692" r:id="rId6"/>
    <p:sldLayoutId id="2147483693" r:id="rId7"/>
    <p:sldLayoutId id="2147483654" r:id="rId8"/>
    <p:sldLayoutId id="2147483691" r:id="rId9"/>
    <p:sldLayoutId id="2147483653" r:id="rId10"/>
    <p:sldLayoutId id="2147483656" r:id="rId11"/>
    <p:sldLayoutId id="2147483657" r:id="rId12"/>
    <p:sldLayoutId id="2147483658" r:id="rId13"/>
    <p:sldLayoutId id="2147483695" r:id="rId14"/>
    <p:sldLayoutId id="2147483694" r:id="rId15"/>
    <p:sldLayoutId id="2147483668" r:id="rId16"/>
    <p:sldLayoutId id="2147483669" r:id="rId17"/>
  </p:sldLayoutIdLst>
  <p:transition spd="med"/>
  <p:txStyles>
    <p:titleStyle>
      <a:lvl1pPr marL="0" marR="0" indent="0" algn="l" defTabSz="914400" rtl="0" latinLnBrk="0">
        <a:lnSpc>
          <a:spcPct val="90000"/>
        </a:lnSpc>
        <a:spcBef>
          <a:spcPts val="0"/>
        </a:spcBef>
        <a:spcAft>
          <a:spcPts val="0"/>
        </a:spcAft>
        <a:buClrTx/>
        <a:buSzTx/>
        <a:buFontTx/>
        <a:buNone/>
        <a:tabLst/>
        <a:defRPr sz="2400" b="1" i="0" u="none" strike="noStrike" cap="none" spc="0" baseline="0">
          <a:solidFill>
            <a:schemeClr val="tx1"/>
          </a:solidFill>
          <a:uFillTx/>
          <a:latin typeface="Proxima Nova"/>
          <a:ea typeface="Proxima Nova"/>
          <a:cs typeface="Proxima Nova"/>
          <a:sym typeface="Proxima Nova"/>
        </a:defRPr>
      </a:lvl1pPr>
      <a:lvl2pPr marL="0" marR="0" indent="0" algn="l" defTabSz="914400" rtl="0" latinLnBrk="0">
        <a:lnSpc>
          <a:spcPct val="90000"/>
        </a:lnSpc>
        <a:spcBef>
          <a:spcPts val="0"/>
        </a:spcBef>
        <a:spcAft>
          <a:spcPts val="0"/>
        </a:spcAft>
        <a:buClrTx/>
        <a:buSzTx/>
        <a:buFontTx/>
        <a:buNone/>
        <a:tabLst/>
        <a:defRPr sz="3300" b="1" i="0" u="none" strike="noStrike" cap="none" spc="0" baseline="0">
          <a:solidFill>
            <a:srgbClr val="21227A"/>
          </a:solidFill>
          <a:uFillTx/>
          <a:latin typeface="Proxima Nova"/>
          <a:ea typeface="Proxima Nova"/>
          <a:cs typeface="Proxima Nova"/>
          <a:sym typeface="Proxima Nova"/>
        </a:defRPr>
      </a:lvl2pPr>
      <a:lvl3pPr marL="0" marR="0" indent="0" algn="l" defTabSz="914400" rtl="0" latinLnBrk="0">
        <a:lnSpc>
          <a:spcPct val="90000"/>
        </a:lnSpc>
        <a:spcBef>
          <a:spcPts val="0"/>
        </a:spcBef>
        <a:spcAft>
          <a:spcPts val="0"/>
        </a:spcAft>
        <a:buClrTx/>
        <a:buSzTx/>
        <a:buFontTx/>
        <a:buNone/>
        <a:tabLst/>
        <a:defRPr sz="3300" b="1" i="0" u="none" strike="noStrike" cap="none" spc="0" baseline="0">
          <a:solidFill>
            <a:srgbClr val="21227A"/>
          </a:solidFill>
          <a:uFillTx/>
          <a:latin typeface="Proxima Nova"/>
          <a:ea typeface="Proxima Nova"/>
          <a:cs typeface="Proxima Nova"/>
          <a:sym typeface="Proxima Nova"/>
        </a:defRPr>
      </a:lvl3pPr>
      <a:lvl4pPr marL="0" marR="0" indent="0" algn="l" defTabSz="914400" rtl="0" latinLnBrk="0">
        <a:lnSpc>
          <a:spcPct val="90000"/>
        </a:lnSpc>
        <a:spcBef>
          <a:spcPts val="0"/>
        </a:spcBef>
        <a:spcAft>
          <a:spcPts val="0"/>
        </a:spcAft>
        <a:buClrTx/>
        <a:buSzTx/>
        <a:buFontTx/>
        <a:buNone/>
        <a:tabLst/>
        <a:defRPr sz="3300" b="1" i="0" u="none" strike="noStrike" cap="none" spc="0" baseline="0">
          <a:solidFill>
            <a:srgbClr val="21227A"/>
          </a:solidFill>
          <a:uFillTx/>
          <a:latin typeface="Proxima Nova"/>
          <a:ea typeface="Proxima Nova"/>
          <a:cs typeface="Proxima Nova"/>
          <a:sym typeface="Proxima Nova"/>
        </a:defRPr>
      </a:lvl4pPr>
      <a:lvl5pPr marL="0" marR="0" indent="0" algn="l" defTabSz="914400" rtl="0" latinLnBrk="0">
        <a:lnSpc>
          <a:spcPct val="90000"/>
        </a:lnSpc>
        <a:spcBef>
          <a:spcPts val="0"/>
        </a:spcBef>
        <a:spcAft>
          <a:spcPts val="0"/>
        </a:spcAft>
        <a:buClrTx/>
        <a:buSzTx/>
        <a:buFontTx/>
        <a:buNone/>
        <a:tabLst/>
        <a:defRPr sz="3300" b="1" i="0" u="none" strike="noStrike" cap="none" spc="0" baseline="0">
          <a:solidFill>
            <a:srgbClr val="21227A"/>
          </a:solidFill>
          <a:uFillTx/>
          <a:latin typeface="Proxima Nova"/>
          <a:ea typeface="Proxima Nova"/>
          <a:cs typeface="Proxima Nova"/>
          <a:sym typeface="Proxima Nova"/>
        </a:defRPr>
      </a:lvl5pPr>
      <a:lvl6pPr marL="0" marR="0" indent="0" algn="l" defTabSz="914400" rtl="0" latinLnBrk="0">
        <a:lnSpc>
          <a:spcPct val="90000"/>
        </a:lnSpc>
        <a:spcBef>
          <a:spcPts val="0"/>
        </a:spcBef>
        <a:spcAft>
          <a:spcPts val="0"/>
        </a:spcAft>
        <a:buClrTx/>
        <a:buSzTx/>
        <a:buFontTx/>
        <a:buNone/>
        <a:tabLst/>
        <a:defRPr sz="3300" b="1" i="0" u="none" strike="noStrike" cap="none" spc="0" baseline="0">
          <a:solidFill>
            <a:srgbClr val="21227A"/>
          </a:solidFill>
          <a:uFillTx/>
          <a:latin typeface="Proxima Nova"/>
          <a:ea typeface="Proxima Nova"/>
          <a:cs typeface="Proxima Nova"/>
          <a:sym typeface="Proxima Nova"/>
        </a:defRPr>
      </a:lvl6pPr>
      <a:lvl7pPr marL="0" marR="0" indent="0" algn="l" defTabSz="914400" rtl="0" latinLnBrk="0">
        <a:lnSpc>
          <a:spcPct val="90000"/>
        </a:lnSpc>
        <a:spcBef>
          <a:spcPts val="0"/>
        </a:spcBef>
        <a:spcAft>
          <a:spcPts val="0"/>
        </a:spcAft>
        <a:buClrTx/>
        <a:buSzTx/>
        <a:buFontTx/>
        <a:buNone/>
        <a:tabLst/>
        <a:defRPr sz="3300" b="1" i="0" u="none" strike="noStrike" cap="none" spc="0" baseline="0">
          <a:solidFill>
            <a:srgbClr val="21227A"/>
          </a:solidFill>
          <a:uFillTx/>
          <a:latin typeface="Proxima Nova"/>
          <a:ea typeface="Proxima Nova"/>
          <a:cs typeface="Proxima Nova"/>
          <a:sym typeface="Proxima Nova"/>
        </a:defRPr>
      </a:lvl7pPr>
      <a:lvl8pPr marL="0" marR="0" indent="0" algn="l" defTabSz="914400" rtl="0" latinLnBrk="0">
        <a:lnSpc>
          <a:spcPct val="90000"/>
        </a:lnSpc>
        <a:spcBef>
          <a:spcPts val="0"/>
        </a:spcBef>
        <a:spcAft>
          <a:spcPts val="0"/>
        </a:spcAft>
        <a:buClrTx/>
        <a:buSzTx/>
        <a:buFontTx/>
        <a:buNone/>
        <a:tabLst/>
        <a:defRPr sz="3300" b="1" i="0" u="none" strike="noStrike" cap="none" spc="0" baseline="0">
          <a:solidFill>
            <a:srgbClr val="21227A"/>
          </a:solidFill>
          <a:uFillTx/>
          <a:latin typeface="Proxima Nova"/>
          <a:ea typeface="Proxima Nova"/>
          <a:cs typeface="Proxima Nova"/>
          <a:sym typeface="Proxima Nova"/>
        </a:defRPr>
      </a:lvl8pPr>
      <a:lvl9pPr marL="0" marR="0" indent="0" algn="l" defTabSz="914400" rtl="0" latinLnBrk="0">
        <a:lnSpc>
          <a:spcPct val="90000"/>
        </a:lnSpc>
        <a:spcBef>
          <a:spcPts val="0"/>
        </a:spcBef>
        <a:spcAft>
          <a:spcPts val="0"/>
        </a:spcAft>
        <a:buClrTx/>
        <a:buSzTx/>
        <a:buFontTx/>
        <a:buNone/>
        <a:tabLst/>
        <a:defRPr sz="3300" b="1" i="0" u="none" strike="noStrike" cap="none" spc="0" baseline="0">
          <a:solidFill>
            <a:srgbClr val="21227A"/>
          </a:solidFill>
          <a:uFillTx/>
          <a:latin typeface="Proxima Nova"/>
          <a:ea typeface="Proxima Nova"/>
          <a:cs typeface="Proxima Nova"/>
          <a:sym typeface="Proxima Nova"/>
        </a:defRPr>
      </a:lvl9pPr>
    </p:titleStyle>
    <p:bodyStyle>
      <a:lvl1pPr marL="341313" marR="0" indent="-341313" algn="l" defTabSz="914400" rtl="0" latinLnBrk="0">
        <a:lnSpc>
          <a:spcPct val="95000"/>
        </a:lnSpc>
        <a:spcBef>
          <a:spcPts val="1000"/>
        </a:spcBef>
        <a:spcAft>
          <a:spcPts val="0"/>
        </a:spcAft>
        <a:buClrTx/>
        <a:buSzPct val="100000"/>
        <a:buFont typeface="Proxima Nova" panose="02000506030000020004" pitchFamily="50" charset="0"/>
        <a:buChar char="●"/>
        <a:tabLst/>
        <a:defRPr sz="1600" b="0" i="0" u="none" strike="noStrike" cap="none" spc="0" baseline="0">
          <a:solidFill>
            <a:srgbClr val="000000"/>
          </a:solidFill>
          <a:uFillTx/>
          <a:latin typeface="Proxima Nova"/>
          <a:ea typeface="Proxima Nova"/>
          <a:cs typeface="Proxima Nova"/>
          <a:sym typeface="Proxima Nova"/>
        </a:defRPr>
      </a:lvl1pPr>
      <a:lvl2pPr marL="688975" marR="0" indent="-347663" algn="l" defTabSz="914400" rtl="0" latinLnBrk="0">
        <a:lnSpc>
          <a:spcPct val="95000"/>
        </a:lnSpc>
        <a:spcBef>
          <a:spcPts val="500"/>
        </a:spcBef>
        <a:spcAft>
          <a:spcPts val="0"/>
        </a:spcAft>
        <a:buClrTx/>
        <a:buSzPct val="100000"/>
        <a:buFont typeface="Courier New" panose="02070309020205020404" pitchFamily="49" charset="0"/>
        <a:buChar char="o"/>
        <a:tabLst/>
        <a:defRPr sz="1600" b="0" i="0" u="none" strike="noStrike" cap="none" spc="0" baseline="0">
          <a:solidFill>
            <a:srgbClr val="000000"/>
          </a:solidFill>
          <a:uFillTx/>
          <a:latin typeface="Proxima Nova"/>
          <a:ea typeface="Proxima Nova"/>
          <a:cs typeface="Proxima Nova"/>
          <a:sym typeface="Proxima Nova"/>
        </a:defRPr>
      </a:lvl2pPr>
      <a:lvl3pPr marL="914400" marR="0" indent="-225425" algn="l" defTabSz="914400" rtl="0" latinLnBrk="0">
        <a:lnSpc>
          <a:spcPct val="95000"/>
        </a:lnSpc>
        <a:spcBef>
          <a:spcPts val="500"/>
        </a:spcBef>
        <a:spcAft>
          <a:spcPts val="0"/>
        </a:spcAft>
        <a:buClrTx/>
        <a:buSzPct val="100000"/>
        <a:buFont typeface="Calibri" panose="020F0502020204030204" pitchFamily="34" charset="0"/>
        <a:buChar char="•"/>
        <a:tabLst/>
        <a:defRPr sz="1200" b="0" i="0" u="none" strike="noStrike" cap="none" spc="0" baseline="0">
          <a:solidFill>
            <a:srgbClr val="000000"/>
          </a:solidFill>
          <a:uFillTx/>
          <a:latin typeface="Proxima Nova"/>
          <a:ea typeface="Proxima Nova"/>
          <a:cs typeface="Proxima Nova"/>
          <a:sym typeface="Proxima Nova"/>
        </a:defRPr>
      </a:lvl3pPr>
      <a:lvl4pPr marL="1146175" marR="0" indent="-231775" algn="l" defTabSz="914400" rtl="0" latinLnBrk="0">
        <a:lnSpc>
          <a:spcPct val="95000"/>
        </a:lnSpc>
        <a:spcBef>
          <a:spcPts val="500"/>
        </a:spcBef>
        <a:spcAft>
          <a:spcPts val="0"/>
        </a:spcAft>
        <a:buClrTx/>
        <a:buSzPct val="100000"/>
        <a:buFont typeface="Wingdings" panose="05000000000000000000" pitchFamily="2" charset="2"/>
        <a:buChar char="§"/>
        <a:tabLst/>
        <a:defRPr sz="1200" b="0" i="0" u="none" strike="noStrike" cap="none" spc="0" baseline="0">
          <a:solidFill>
            <a:srgbClr val="000000"/>
          </a:solidFill>
          <a:uFillTx/>
          <a:latin typeface="Proxima Nova"/>
          <a:ea typeface="Proxima Nova"/>
          <a:cs typeface="Proxima Nova"/>
          <a:sym typeface="Proxima Nova"/>
        </a:defRPr>
      </a:lvl4pPr>
      <a:lvl5pPr marL="1371600" marR="0" indent="-225425" algn="l" defTabSz="914400" rtl="0" latinLnBrk="0">
        <a:lnSpc>
          <a:spcPct val="95000"/>
        </a:lnSpc>
        <a:spcBef>
          <a:spcPts val="500"/>
        </a:spcBef>
        <a:spcAft>
          <a:spcPts val="0"/>
        </a:spcAft>
        <a:buClrTx/>
        <a:buSzPct val="100000"/>
        <a:buFont typeface="Courier New" panose="02070309020205020404" pitchFamily="49" charset="0"/>
        <a:buChar char="o"/>
        <a:tabLst/>
        <a:defRPr sz="1200" b="0" i="0" u="none" strike="noStrike" cap="none" spc="0" baseline="0">
          <a:solidFill>
            <a:srgbClr val="000000"/>
          </a:solidFill>
          <a:uFillTx/>
          <a:latin typeface="Proxima Nova"/>
          <a:ea typeface="Proxima Nova"/>
          <a:cs typeface="Proxima Nova"/>
          <a:sym typeface="Proxima Nova"/>
        </a:defRPr>
      </a:lvl5pPr>
      <a:lvl6pPr marL="2936630" marR="0" indent="-507755" algn="l" defTabSz="914400" rtl="0" latinLnBrk="0">
        <a:lnSpc>
          <a:spcPct val="90000"/>
        </a:lnSpc>
        <a:spcBef>
          <a:spcPts val="700"/>
        </a:spcBef>
        <a:spcAft>
          <a:spcPts val="0"/>
        </a:spcAft>
        <a:buClr>
          <a:srgbClr val="000000"/>
        </a:buClr>
        <a:buSzPts val="2100"/>
        <a:buFont typeface="Proxima Nova"/>
        <a:buChar char="•"/>
        <a:tabLst/>
        <a:defRPr sz="2100" b="0" i="0" u="none" strike="noStrike" cap="none" spc="0" baseline="0">
          <a:solidFill>
            <a:srgbClr val="000000"/>
          </a:solidFill>
          <a:uFillTx/>
          <a:latin typeface="Proxima Nova"/>
          <a:ea typeface="Proxima Nova"/>
          <a:cs typeface="Proxima Nova"/>
          <a:sym typeface="Proxima Nova"/>
        </a:defRPr>
      </a:lvl6pPr>
      <a:lvl7pPr marL="3393830" marR="0" indent="-507755" algn="l" defTabSz="914400" rtl="0" latinLnBrk="0">
        <a:lnSpc>
          <a:spcPct val="90000"/>
        </a:lnSpc>
        <a:spcBef>
          <a:spcPts val="700"/>
        </a:spcBef>
        <a:spcAft>
          <a:spcPts val="0"/>
        </a:spcAft>
        <a:buClr>
          <a:srgbClr val="000000"/>
        </a:buClr>
        <a:buSzPts val="2100"/>
        <a:buFont typeface="Proxima Nova"/>
        <a:buChar char="•"/>
        <a:tabLst/>
        <a:defRPr sz="2100" b="0" i="0" u="none" strike="noStrike" cap="none" spc="0" baseline="0">
          <a:solidFill>
            <a:srgbClr val="000000"/>
          </a:solidFill>
          <a:uFillTx/>
          <a:latin typeface="Proxima Nova"/>
          <a:ea typeface="Proxima Nova"/>
          <a:cs typeface="Proxima Nova"/>
          <a:sym typeface="Proxima Nova"/>
        </a:defRPr>
      </a:lvl7pPr>
      <a:lvl8pPr marL="3851030" marR="0" indent="-507755" algn="l" defTabSz="914400" rtl="0" latinLnBrk="0">
        <a:lnSpc>
          <a:spcPct val="90000"/>
        </a:lnSpc>
        <a:spcBef>
          <a:spcPts val="700"/>
        </a:spcBef>
        <a:spcAft>
          <a:spcPts val="0"/>
        </a:spcAft>
        <a:buClr>
          <a:srgbClr val="000000"/>
        </a:buClr>
        <a:buSzPts val="2100"/>
        <a:buFont typeface="Proxima Nova"/>
        <a:buChar char="•"/>
        <a:tabLst/>
        <a:defRPr sz="2100" b="0" i="0" u="none" strike="noStrike" cap="none" spc="0" baseline="0">
          <a:solidFill>
            <a:srgbClr val="000000"/>
          </a:solidFill>
          <a:uFillTx/>
          <a:latin typeface="Proxima Nova"/>
          <a:ea typeface="Proxima Nova"/>
          <a:cs typeface="Proxima Nova"/>
          <a:sym typeface="Proxima Nova"/>
        </a:defRPr>
      </a:lvl8pPr>
      <a:lvl9pPr marL="4308230" marR="0" indent="-507755" algn="l" defTabSz="914400" rtl="0" latinLnBrk="0">
        <a:lnSpc>
          <a:spcPct val="90000"/>
        </a:lnSpc>
        <a:spcBef>
          <a:spcPts val="700"/>
        </a:spcBef>
        <a:spcAft>
          <a:spcPts val="0"/>
        </a:spcAft>
        <a:buClr>
          <a:srgbClr val="000000"/>
        </a:buClr>
        <a:buSzPts val="2100"/>
        <a:buFont typeface="Proxima Nova"/>
        <a:buChar char="•"/>
        <a:tabLst/>
        <a:defRPr sz="2100" b="0" i="0" u="none" strike="noStrike" cap="none" spc="0" baseline="0">
          <a:solidFill>
            <a:srgbClr val="000000"/>
          </a:solidFill>
          <a:uFillTx/>
          <a:latin typeface="Proxima Nova"/>
          <a:ea typeface="Proxima Nova"/>
          <a:cs typeface="Proxima Nova"/>
          <a:sym typeface="Proxima Nova"/>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uttyinsurance.com/"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42535-7BC8-4B71-937D-1FD3F7CB6217}"/>
              </a:ext>
            </a:extLst>
          </p:cNvPr>
          <p:cNvSpPr>
            <a:spLocks noGrp="1"/>
          </p:cNvSpPr>
          <p:nvPr>
            <p:ph type="title"/>
          </p:nvPr>
        </p:nvSpPr>
        <p:spPr/>
        <p:txBody>
          <a:bodyPr/>
          <a:lstStyle/>
          <a:p>
            <a:r>
              <a:rPr lang="en-US" dirty="0"/>
              <a:t>Title: Putting the Customer at the Center of Your Innovation Strategy</a:t>
            </a:r>
          </a:p>
        </p:txBody>
      </p:sp>
      <p:sp>
        <p:nvSpPr>
          <p:cNvPr id="3" name="Text Placeholder 2">
            <a:extLst>
              <a:ext uri="{FF2B5EF4-FFF2-40B4-BE49-F238E27FC236}">
                <a16:creationId xmlns:a16="http://schemas.microsoft.com/office/drawing/2014/main" id="{88D8E71A-9A01-46CE-929F-0BC98867AF3A}"/>
              </a:ext>
            </a:extLst>
          </p:cNvPr>
          <p:cNvSpPr>
            <a:spLocks noGrp="1"/>
          </p:cNvSpPr>
          <p:nvPr>
            <p:ph type="body" sz="quarter" idx="10"/>
          </p:nvPr>
        </p:nvSpPr>
        <p:spPr/>
        <p:txBody>
          <a:bodyPr/>
          <a:lstStyle/>
          <a:p>
            <a:pPr marL="0" indent="0">
              <a:buNone/>
            </a:pPr>
            <a:r>
              <a:rPr lang="en-US" dirty="0"/>
              <a:t>Abstract: How does a business develop new products that its customers need and want? In this session we'll discuss multiple customer first research methodologies that we used to evaluate new ideas and bring them to life successfully. We'll also review a recent product launch and highlight how our approach can be used by any team looking to innovate and bring customer-centric experiences to market.</a:t>
            </a:r>
          </a:p>
          <a:p>
            <a:pPr marL="0" indent="0">
              <a:buNone/>
            </a:pPr>
            <a:endParaRPr lang="en-US" dirty="0"/>
          </a:p>
        </p:txBody>
      </p:sp>
    </p:spTree>
    <p:extLst>
      <p:ext uri="{BB962C8B-B14F-4D97-AF65-F5344CB8AC3E}">
        <p14:creationId xmlns:p14="http://schemas.microsoft.com/office/powerpoint/2010/main" val="13269570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Google Shape;310;p52" descr="Google Shape;310;p52"/>
          <p:cNvPicPr>
            <a:picLocks noGrp="1" noChangeAspect="1"/>
          </p:cNvPicPr>
          <p:nvPr>
            <p:ph sz="quarter" idx="12"/>
          </p:nvPr>
        </p:nvPicPr>
        <p:blipFill>
          <a:blip r:embed="rId5"/>
          <a:stretch>
            <a:fillRect/>
          </a:stretch>
        </p:blipFill>
        <p:spPr>
          <a:xfrm>
            <a:off x="4572000" y="1080519"/>
            <a:ext cx="4572000" cy="2642737"/>
          </a:xfrm>
        </p:spPr>
      </p:pic>
      <p:sp>
        <p:nvSpPr>
          <p:cNvPr id="384" name="Google Shape;308;p52"/>
          <p:cNvSpPr txBox="1">
            <a:spLocks noGrp="1"/>
          </p:cNvSpPr>
          <p:nvPr>
            <p:ph type="title"/>
          </p:nvPr>
        </p:nvSpPr>
        <p:spPr/>
        <p:txBody>
          <a:bodyPr>
            <a:normAutofit/>
          </a:bodyPr>
          <a:lstStyle/>
          <a:p>
            <a:r>
              <a:rPr lang="en-US" sz="1800" dirty="0"/>
              <a:t>3. Card sorting helped us </a:t>
            </a:r>
            <a:br>
              <a:rPr lang="en-US" sz="1800" dirty="0"/>
            </a:br>
            <a:r>
              <a:rPr lang="en-US" sz="1800" dirty="0"/>
              <a:t>speak their language</a:t>
            </a:r>
          </a:p>
        </p:txBody>
      </p:sp>
      <p:sp>
        <p:nvSpPr>
          <p:cNvPr id="385" name="Google Shape;309;p52"/>
          <p:cNvSpPr txBox="1">
            <a:spLocks noGrp="1"/>
          </p:cNvSpPr>
          <p:nvPr>
            <p:ph type="body" sz="quarter" idx="11"/>
          </p:nvPr>
        </p:nvSpPr>
        <p:spPr>
          <a:xfrm>
            <a:off x="457200" y="1339406"/>
            <a:ext cx="3707394" cy="2965748"/>
          </a:xfrm>
        </p:spPr>
        <p:txBody>
          <a:bodyPr/>
          <a:lstStyle/>
          <a:p>
            <a:pPr marL="0" indent="0">
              <a:buNone/>
            </a:pPr>
            <a:r>
              <a:rPr lang="en-US" sz="1800" dirty="0"/>
              <a:t>Things we learned </a:t>
            </a:r>
          </a:p>
          <a:p>
            <a:pPr>
              <a:spcBef>
                <a:spcPts val="1600"/>
              </a:spcBef>
              <a:buSzPct val="75000"/>
            </a:pPr>
            <a:r>
              <a:rPr lang="en-US" dirty="0"/>
              <a:t>Preferred category names </a:t>
            </a:r>
          </a:p>
          <a:p>
            <a:pPr>
              <a:buSzPct val="75000"/>
            </a:pPr>
            <a:r>
              <a:rPr lang="en-US" dirty="0"/>
              <a:t>Relationship between concepts for bucketing and copywriting</a:t>
            </a:r>
          </a:p>
          <a:p>
            <a:pPr>
              <a:buSzPct val="75000"/>
            </a:pPr>
            <a:r>
              <a:rPr lang="en-US" dirty="0"/>
              <a:t>We needed to accommodate for spelling variations in our NLP model</a:t>
            </a:r>
          </a:p>
          <a:p>
            <a:pPr>
              <a:buSzPct val="75000"/>
            </a:pPr>
            <a:r>
              <a:rPr lang="en-US" dirty="0"/>
              <a:t>While uncomfortably gendered, people do think of themselves as “handymen”</a:t>
            </a:r>
          </a:p>
        </p:txBody>
      </p:sp>
      <p:pic>
        <p:nvPicPr>
          <p:cNvPr id="387" name="Short Card Sorting Clip.mp4" descr="Short Card Sorting Clip.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0" y="-247135"/>
            <a:ext cx="8514646" cy="504376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0" fill="hold"/>
                                        <p:tgtEl>
                                          <p:spTgt spid="38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8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Google Shape;316;p53"/>
          <p:cNvSpPr txBox="1">
            <a:spLocks noGrp="1"/>
          </p:cNvSpPr>
          <p:nvPr>
            <p:ph type="title"/>
          </p:nvPr>
        </p:nvSpPr>
        <p:spPr/>
        <p:txBody>
          <a:bodyPr/>
          <a:lstStyle>
            <a:lvl1pPr>
              <a:defRPr sz="2400"/>
            </a:lvl1pPr>
          </a:lstStyle>
          <a:p>
            <a:r>
              <a:rPr lang="en-US" sz="1800" dirty="0"/>
              <a:t>4. Quantitative Surveys helped clarify the market opportunity</a:t>
            </a:r>
          </a:p>
        </p:txBody>
      </p:sp>
      <p:sp>
        <p:nvSpPr>
          <p:cNvPr id="392" name="Google Shape;317;p53"/>
          <p:cNvSpPr txBox="1">
            <a:spLocks noGrp="1"/>
          </p:cNvSpPr>
          <p:nvPr>
            <p:ph type="body" sz="quarter" idx="10"/>
          </p:nvPr>
        </p:nvSpPr>
        <p:spPr>
          <a:xfrm>
            <a:off x="679626" y="2794173"/>
            <a:ext cx="7564056" cy="1851926"/>
          </a:xfrm>
        </p:spPr>
        <p:txBody>
          <a:bodyPr/>
          <a:lstStyle/>
          <a:p>
            <a:pPr marL="0" indent="0">
              <a:buNone/>
            </a:pPr>
            <a:endParaRPr lang="en-US" dirty="0"/>
          </a:p>
          <a:p>
            <a:pPr marL="0" indent="0">
              <a:buNone/>
            </a:pPr>
            <a:r>
              <a:rPr lang="en-US" dirty="0"/>
              <a:t>Finding your product-market fit:</a:t>
            </a:r>
          </a:p>
          <a:p>
            <a:pPr marL="523875" indent="0">
              <a:spcBef>
                <a:spcPts val="1600"/>
              </a:spcBef>
              <a:buNone/>
            </a:pPr>
            <a:r>
              <a:rPr lang="en-US" sz="1800" b="1" dirty="0"/>
              <a:t>Qualitative research tells us what will be desirable to make, then quantitative research substantiates which customers to target. </a:t>
            </a:r>
            <a:br>
              <a:rPr lang="en-US" sz="1800" dirty="0"/>
            </a:br>
            <a:endParaRPr lang="en-US" sz="1800" dirty="0"/>
          </a:p>
        </p:txBody>
      </p:sp>
      <p:sp>
        <p:nvSpPr>
          <p:cNvPr id="2" name="Rectangle 1">
            <a:extLst>
              <a:ext uri="{FF2B5EF4-FFF2-40B4-BE49-F238E27FC236}">
                <a16:creationId xmlns:a16="http://schemas.microsoft.com/office/drawing/2014/main" id="{2C25F633-1599-6D4D-8F02-27E3493B1F6E}"/>
              </a:ext>
            </a:extLst>
          </p:cNvPr>
          <p:cNvSpPr/>
          <p:nvPr/>
        </p:nvSpPr>
        <p:spPr>
          <a:xfrm>
            <a:off x="457199" y="1118450"/>
            <a:ext cx="2485252" cy="1538883"/>
          </a:xfrm>
          <a:prstGeom prst="rect">
            <a:avLst/>
          </a:prstGeom>
        </p:spPr>
        <p:txBody>
          <a:bodyPr wrap="square">
            <a:spAutoFit/>
          </a:bodyPr>
          <a:lstStyle/>
          <a:p>
            <a:pPr marL="11113"/>
            <a:r>
              <a:rPr lang="en-US" sz="1800" dirty="0">
                <a:latin typeface="Proxima Nova" panose="02000506030000020004" pitchFamily="2" charset="0"/>
              </a:rPr>
              <a:t>Who are the target</a:t>
            </a:r>
          </a:p>
          <a:p>
            <a:pPr marL="11113"/>
            <a:r>
              <a:rPr lang="en-US" sz="1800" dirty="0">
                <a:latin typeface="Proxima Nova" panose="02000506030000020004" pitchFamily="2" charset="0"/>
              </a:rPr>
              <a:t>customers?</a:t>
            </a:r>
          </a:p>
          <a:p>
            <a:pPr marL="11113">
              <a:spcBef>
                <a:spcPts val="1200"/>
              </a:spcBef>
            </a:pPr>
            <a:r>
              <a:rPr lang="en-US" sz="1600" dirty="0">
                <a:latin typeface="Proxima Nova" panose="02000506030000020004" pitchFamily="2" charset="0"/>
              </a:rPr>
              <a:t>Define/refine the types of contractors most interested in this concept</a:t>
            </a:r>
          </a:p>
        </p:txBody>
      </p:sp>
      <p:sp>
        <p:nvSpPr>
          <p:cNvPr id="3" name="Rectangle 2">
            <a:extLst>
              <a:ext uri="{FF2B5EF4-FFF2-40B4-BE49-F238E27FC236}">
                <a16:creationId xmlns:a16="http://schemas.microsoft.com/office/drawing/2014/main" id="{8E61D5C6-8B84-0A4F-9025-AC1443A48A9F}"/>
              </a:ext>
            </a:extLst>
          </p:cNvPr>
          <p:cNvSpPr/>
          <p:nvPr/>
        </p:nvSpPr>
        <p:spPr>
          <a:xfrm>
            <a:off x="3164872" y="1118450"/>
            <a:ext cx="2693781" cy="1538883"/>
          </a:xfrm>
          <a:prstGeom prst="rect">
            <a:avLst/>
          </a:prstGeom>
        </p:spPr>
        <p:txBody>
          <a:bodyPr wrap="square">
            <a:spAutoFit/>
          </a:bodyPr>
          <a:lstStyle/>
          <a:p>
            <a:pPr marL="11113"/>
            <a:r>
              <a:rPr lang="en-US" sz="1800" dirty="0">
                <a:latin typeface="Proxima Nova" panose="02000506030000020004" pitchFamily="2" charset="0"/>
              </a:rPr>
              <a:t>How to prioritize opportunities?</a:t>
            </a:r>
          </a:p>
          <a:p>
            <a:pPr marL="11113">
              <a:spcBef>
                <a:spcPts val="1200"/>
              </a:spcBef>
            </a:pPr>
            <a:r>
              <a:rPr lang="en-US" sz="1600" dirty="0">
                <a:latin typeface="Proxima Nova" panose="02000506030000020004" pitchFamily="2" charset="0"/>
              </a:rPr>
              <a:t>Determine the size of different categories – turns out landscaping is huge!</a:t>
            </a:r>
          </a:p>
        </p:txBody>
      </p:sp>
      <p:sp>
        <p:nvSpPr>
          <p:cNvPr id="5" name="Rectangle 4">
            <a:extLst>
              <a:ext uri="{FF2B5EF4-FFF2-40B4-BE49-F238E27FC236}">
                <a16:creationId xmlns:a16="http://schemas.microsoft.com/office/drawing/2014/main" id="{98F8E6A2-CA0F-E240-87F7-03FA4B5F8A45}"/>
              </a:ext>
            </a:extLst>
          </p:cNvPr>
          <p:cNvSpPr/>
          <p:nvPr/>
        </p:nvSpPr>
        <p:spPr>
          <a:xfrm>
            <a:off x="5872547" y="1118450"/>
            <a:ext cx="2591832" cy="1538883"/>
          </a:xfrm>
          <a:prstGeom prst="rect">
            <a:avLst/>
          </a:prstGeom>
        </p:spPr>
        <p:txBody>
          <a:bodyPr wrap="square">
            <a:spAutoFit/>
          </a:bodyPr>
          <a:lstStyle/>
          <a:p>
            <a:pPr marL="11113"/>
            <a:r>
              <a:rPr lang="en-US" sz="1800" dirty="0">
                <a:latin typeface="Proxima Nova" panose="02000506030000020004" pitchFamily="2" charset="0"/>
              </a:rPr>
              <a:t>Where to invest </a:t>
            </a:r>
          </a:p>
          <a:p>
            <a:pPr marL="11113"/>
            <a:r>
              <a:rPr lang="en-US" sz="1800" dirty="0">
                <a:latin typeface="Proxima Nova" panose="02000506030000020004" pitchFamily="2" charset="0"/>
              </a:rPr>
              <a:t>resources?</a:t>
            </a:r>
          </a:p>
          <a:p>
            <a:pPr marL="11113">
              <a:spcBef>
                <a:spcPts val="1200"/>
              </a:spcBef>
            </a:pPr>
            <a:r>
              <a:rPr lang="en-US" sz="1600" dirty="0">
                <a:latin typeface="Proxima Nova" panose="02000506030000020004" pitchFamily="2" charset="0"/>
              </a:rPr>
              <a:t>Understand contractor’s use of technology to focus resources - Android!</a:t>
            </a:r>
          </a:p>
        </p:txBody>
      </p:sp>
      <p:pic>
        <p:nvPicPr>
          <p:cNvPr id="10" name="Google Shape;79;p18" descr="Google Shape;79;p18">
            <a:extLst>
              <a:ext uri="{FF2B5EF4-FFF2-40B4-BE49-F238E27FC236}">
                <a16:creationId xmlns:a16="http://schemas.microsoft.com/office/drawing/2014/main" id="{119899EF-9FB2-8441-91E2-5DA17D541254}"/>
              </a:ext>
            </a:extLst>
          </p:cNvPr>
          <p:cNvPicPr>
            <a:picLocks noChangeAspect="1"/>
          </p:cNvPicPr>
          <p:nvPr/>
        </p:nvPicPr>
        <p:blipFill>
          <a:blip r:embed="rId3"/>
          <a:stretch>
            <a:fillRect/>
          </a:stretch>
        </p:blipFill>
        <p:spPr>
          <a:xfrm>
            <a:off x="679624" y="3593251"/>
            <a:ext cx="292892" cy="64744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Google Shape;323;p54"/>
          <p:cNvSpPr txBox="1">
            <a:spLocks noGrp="1"/>
          </p:cNvSpPr>
          <p:nvPr>
            <p:ph type="title"/>
          </p:nvPr>
        </p:nvSpPr>
        <p:spPr>
          <a:xfrm>
            <a:off x="457200" y="347472"/>
            <a:ext cx="3536066" cy="996696"/>
          </a:xfrm>
        </p:spPr>
        <p:txBody>
          <a:bodyPr/>
          <a:lstStyle/>
          <a:p>
            <a:r>
              <a:rPr lang="en-US" sz="1800" dirty="0"/>
              <a:t>5. Usability testing to optimize the solution</a:t>
            </a:r>
          </a:p>
        </p:txBody>
      </p:sp>
      <p:sp>
        <p:nvSpPr>
          <p:cNvPr id="11" name="Text Placeholder 10">
            <a:extLst>
              <a:ext uri="{FF2B5EF4-FFF2-40B4-BE49-F238E27FC236}">
                <a16:creationId xmlns:a16="http://schemas.microsoft.com/office/drawing/2014/main" id="{9A7C105A-DF15-4873-B96A-D13FAB59C94C}"/>
              </a:ext>
            </a:extLst>
          </p:cNvPr>
          <p:cNvSpPr>
            <a:spLocks noGrp="1"/>
          </p:cNvSpPr>
          <p:nvPr>
            <p:ph type="body" sz="quarter" idx="10"/>
          </p:nvPr>
        </p:nvSpPr>
        <p:spPr>
          <a:xfrm>
            <a:off x="457200" y="1344168"/>
            <a:ext cx="4114800" cy="3082925"/>
          </a:xfrm>
        </p:spPr>
        <p:txBody>
          <a:bodyPr/>
          <a:lstStyle/>
          <a:p>
            <a:pPr marL="0" indent="0">
              <a:buNone/>
            </a:pPr>
            <a:r>
              <a:rPr lang="en-US" dirty="0"/>
              <a:t>Once we had our scope and structure, we began blueprinting our visual design. We conducted usability tests to make sure it was performing as intended. </a:t>
            </a:r>
          </a:p>
        </p:txBody>
      </p:sp>
      <p:pic>
        <p:nvPicPr>
          <p:cNvPr id="398" name="Google Shape;325;p54" descr="Google Shape;325;p54"/>
          <p:cNvPicPr>
            <a:picLocks noGrp="1" noChangeAspect="1"/>
          </p:cNvPicPr>
          <p:nvPr>
            <p:ph type="pic" idx="4294967295"/>
          </p:nvPr>
        </p:nvPicPr>
        <p:blipFill>
          <a:blip r:embed="rId3"/>
          <a:stretch>
            <a:fillRect/>
          </a:stretch>
        </p:blipFill>
        <p:spPr>
          <a:xfrm>
            <a:off x="5744841" y="123568"/>
            <a:ext cx="2397879" cy="4529996"/>
          </a:xfrm>
          <a:prstGeom prst="rect">
            <a:avLst/>
          </a:prstGeom>
        </p:spPr>
      </p:pic>
      <p:sp>
        <p:nvSpPr>
          <p:cNvPr id="399" name="Google Shape;326;p54"/>
          <p:cNvSpPr txBox="1"/>
          <p:nvPr/>
        </p:nvSpPr>
        <p:spPr>
          <a:xfrm>
            <a:off x="2995252" y="3858543"/>
            <a:ext cx="2417275" cy="56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anchor="b">
            <a:spAutoFit/>
          </a:bodyPr>
          <a:lstStyle>
            <a:lvl1pPr>
              <a:lnSpc>
                <a:spcPct val="90000"/>
              </a:lnSpc>
              <a:defRPr sz="1800">
                <a:solidFill>
                  <a:srgbClr val="222A35"/>
                </a:solidFill>
              </a:defRPr>
            </a:lvl1pPr>
          </a:lstStyle>
          <a:p>
            <a:pPr algn="r"/>
            <a:r>
              <a:rPr dirty="0">
                <a:solidFill>
                  <a:schemeClr val="accent1"/>
                </a:solidFill>
                <a:latin typeface="Proxima Nova" panose="02000506030000020004" pitchFamily="2" charset="0"/>
              </a:rPr>
              <a:t>“Show me how you would get covered”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Google Shape;331;p55"/>
          <p:cNvSpPr txBox="1">
            <a:spLocks noGrp="1"/>
          </p:cNvSpPr>
          <p:nvPr>
            <p:ph type="title"/>
          </p:nvPr>
        </p:nvSpPr>
        <p:spPr/>
        <p:txBody>
          <a:bodyPr/>
          <a:lstStyle>
            <a:lvl1pPr>
              <a:defRPr sz="2400"/>
            </a:lvl1pPr>
          </a:lstStyle>
          <a:p>
            <a:r>
              <a:rPr lang="en-US" dirty="0"/>
              <a:t>Key questions answered through our 5-step research</a:t>
            </a:r>
          </a:p>
        </p:txBody>
      </p:sp>
      <p:graphicFrame>
        <p:nvGraphicFramePr>
          <p:cNvPr id="2" name="Table 2">
            <a:extLst>
              <a:ext uri="{FF2B5EF4-FFF2-40B4-BE49-F238E27FC236}">
                <a16:creationId xmlns:a16="http://schemas.microsoft.com/office/drawing/2014/main" id="{4B1C79C8-F79D-A64A-9C9A-2EAB6D3BDB8F}"/>
              </a:ext>
            </a:extLst>
          </p:cNvPr>
          <p:cNvGraphicFramePr>
            <a:graphicFrameLocks noGrp="1"/>
          </p:cNvGraphicFramePr>
          <p:nvPr>
            <p:extLst>
              <p:ext uri="{D42A27DB-BD31-4B8C-83A1-F6EECF244321}">
                <p14:modId xmlns:p14="http://schemas.microsoft.com/office/powerpoint/2010/main" val="31808312"/>
              </p:ext>
            </p:extLst>
          </p:nvPr>
        </p:nvGraphicFramePr>
        <p:xfrm>
          <a:off x="457199" y="1161535"/>
          <a:ext cx="8229600" cy="3137095"/>
        </p:xfrm>
        <a:graphic>
          <a:graphicData uri="http://schemas.openxmlformats.org/drawingml/2006/table">
            <a:tbl>
              <a:tblPr firstRow="1" bandRow="1">
                <a:tableStyleId>{5940675A-B579-460E-94D1-54222C63F5DA}</a:tableStyleId>
              </a:tblPr>
              <a:tblGrid>
                <a:gridCol w="2057400">
                  <a:extLst>
                    <a:ext uri="{9D8B030D-6E8A-4147-A177-3AD203B41FA5}">
                      <a16:colId xmlns:a16="http://schemas.microsoft.com/office/drawing/2014/main" val="2141606101"/>
                    </a:ext>
                  </a:extLst>
                </a:gridCol>
                <a:gridCol w="2057400">
                  <a:extLst>
                    <a:ext uri="{9D8B030D-6E8A-4147-A177-3AD203B41FA5}">
                      <a16:colId xmlns:a16="http://schemas.microsoft.com/office/drawing/2014/main" val="4145353048"/>
                    </a:ext>
                  </a:extLst>
                </a:gridCol>
                <a:gridCol w="2057400">
                  <a:extLst>
                    <a:ext uri="{9D8B030D-6E8A-4147-A177-3AD203B41FA5}">
                      <a16:colId xmlns:a16="http://schemas.microsoft.com/office/drawing/2014/main" val="1538480898"/>
                    </a:ext>
                  </a:extLst>
                </a:gridCol>
                <a:gridCol w="2057400">
                  <a:extLst>
                    <a:ext uri="{9D8B030D-6E8A-4147-A177-3AD203B41FA5}">
                      <a16:colId xmlns:a16="http://schemas.microsoft.com/office/drawing/2014/main" val="420801478"/>
                    </a:ext>
                  </a:extLst>
                </a:gridCol>
              </a:tblGrid>
              <a:tr h="654908">
                <a:tc>
                  <a:txBody>
                    <a:bodyPr/>
                    <a:lstStyle/>
                    <a:p>
                      <a:pPr algn="ctr"/>
                      <a:r>
                        <a:rPr lang="en-US" sz="1800" b="0" i="0" u="none" strike="noStrike" cap="none" spc="0" baseline="0" dirty="0">
                          <a:solidFill>
                            <a:srgbClr val="000000"/>
                          </a:solidFill>
                          <a:uFillTx/>
                          <a:latin typeface="Proxima Nova"/>
                          <a:ea typeface="+mn-ea"/>
                          <a:cs typeface="+mn-cs"/>
                          <a:sym typeface="Calibri"/>
                        </a:rPr>
                        <a:t>Value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u="none" strike="noStrike" cap="none" spc="0" baseline="0" dirty="0">
                          <a:solidFill>
                            <a:srgbClr val="000000"/>
                          </a:solidFill>
                          <a:uFillTx/>
                          <a:latin typeface="Proxima Nova"/>
                          <a:ea typeface="+mn-ea"/>
                          <a:cs typeface="+mn-cs"/>
                          <a:sym typeface="Calibri"/>
                        </a:rPr>
                        <a:t>Design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u="none" strike="noStrike" cap="none" spc="0" baseline="0" dirty="0">
                          <a:solidFill>
                            <a:srgbClr val="000000"/>
                          </a:solidFill>
                          <a:uFillTx/>
                          <a:latin typeface="Proxima Nova"/>
                          <a:ea typeface="+mn-ea"/>
                          <a:cs typeface="+mn-cs"/>
                          <a:sym typeface="Calibri"/>
                        </a:rPr>
                        <a:t>Go-to-Market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0" i="0" u="none" strike="noStrike" cap="none" spc="0" baseline="0" dirty="0">
                          <a:solidFill>
                            <a:srgbClr val="000000"/>
                          </a:solidFill>
                          <a:uFillTx/>
                          <a:latin typeface="Proxima Nova"/>
                          <a:ea typeface="+mn-ea"/>
                          <a:cs typeface="+mn-cs"/>
                          <a:sym typeface="Calibri"/>
                        </a:rPr>
                        <a:t>Bonus!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8064152"/>
                  </a:ext>
                </a:extLst>
              </a:tr>
              <a:tr h="1601941">
                <a:tc>
                  <a:txBody>
                    <a:bodyPr/>
                    <a:lstStyle/>
                    <a:p>
                      <a:pPr marL="11113" marR="0" lvl="0" indent="0" algn="ctr" defTabSz="914400" rtl="0" eaLnBrk="1" fontAlgn="auto" latinLnBrk="0" hangingPunct="1">
                        <a:lnSpc>
                          <a:spcPct val="100000"/>
                        </a:lnSpc>
                        <a:spcBef>
                          <a:spcPts val="0"/>
                        </a:spcBef>
                        <a:spcAft>
                          <a:spcPts val="0"/>
                        </a:spcAft>
                        <a:buClrTx/>
                        <a:buSzTx/>
                        <a:buFontTx/>
                        <a:buNone/>
                        <a:tabLst>
                          <a:tab pos="1879600" algn="l"/>
                        </a:tabLst>
                        <a:defRPr/>
                      </a:pPr>
                      <a:r>
                        <a:rPr lang="en-US" sz="1400" b="0" i="0" u="none" strike="noStrike" cap="none" spc="0" baseline="0" dirty="0">
                          <a:solidFill>
                            <a:srgbClr val="000000"/>
                          </a:solidFill>
                          <a:uFillTx/>
                          <a:latin typeface="Proxima Nova"/>
                          <a:ea typeface="+mn-ea"/>
                          <a:cs typeface="+mn-cs"/>
                          <a:sym typeface="Proxima Nova"/>
                        </a:rPr>
                        <a:t>Confirmed that</a:t>
                      </a:r>
                    </a:p>
                    <a:p>
                      <a:pPr marL="11113" marR="0" lvl="0" indent="0" algn="ctr" defTabSz="914400" rtl="0" eaLnBrk="1" fontAlgn="auto" latinLnBrk="0" hangingPunct="1">
                        <a:lnSpc>
                          <a:spcPct val="100000"/>
                        </a:lnSpc>
                        <a:spcBef>
                          <a:spcPts val="0"/>
                        </a:spcBef>
                        <a:spcAft>
                          <a:spcPts val="0"/>
                        </a:spcAft>
                        <a:buClrTx/>
                        <a:buSzTx/>
                        <a:buFontTx/>
                        <a:buNone/>
                        <a:tabLst>
                          <a:tab pos="1879600" algn="l"/>
                        </a:tabLst>
                        <a:defRPr/>
                      </a:pPr>
                      <a:r>
                        <a:rPr lang="en-US" sz="1400" b="0" i="0" u="none" strike="noStrike" cap="none" spc="0" baseline="0" dirty="0">
                          <a:solidFill>
                            <a:srgbClr val="000000"/>
                          </a:solidFill>
                          <a:uFillTx/>
                          <a:latin typeface="Proxima Nova"/>
                          <a:ea typeface="+mn-ea"/>
                          <a:cs typeface="+mn-cs"/>
                          <a:sym typeface="Proxima Nova"/>
                        </a:rPr>
                        <a:t> project-based insurance is desirable </a:t>
                      </a:r>
                    </a:p>
                    <a:p>
                      <a:pPr marL="11113" marR="0" lvl="0" indent="0" algn="ctr" defTabSz="914400" rtl="0" eaLnBrk="1" fontAlgn="auto" latinLnBrk="0" hangingPunct="1">
                        <a:lnSpc>
                          <a:spcPct val="100000"/>
                        </a:lnSpc>
                        <a:spcBef>
                          <a:spcPts val="0"/>
                        </a:spcBef>
                        <a:spcAft>
                          <a:spcPts val="0"/>
                        </a:spcAft>
                        <a:buClrTx/>
                        <a:buSzTx/>
                        <a:buFontTx/>
                        <a:buNone/>
                        <a:tabLst>
                          <a:tab pos="1879600" algn="l"/>
                        </a:tabLst>
                        <a:defRPr/>
                      </a:pPr>
                      <a:r>
                        <a:rPr lang="en-US" sz="1400" b="0" i="0" u="none" strike="noStrike" cap="none" spc="0" baseline="0" dirty="0">
                          <a:solidFill>
                            <a:srgbClr val="000000"/>
                          </a:solidFill>
                          <a:uFillTx/>
                          <a:latin typeface="Proxima Nova"/>
                          <a:ea typeface="+mn-ea"/>
                          <a:cs typeface="+mn-cs"/>
                          <a:sym typeface="Proxima Nova"/>
                        </a:rPr>
                        <a:t>for handymen </a:t>
                      </a:r>
                    </a:p>
                    <a:p>
                      <a:pPr algn="ctr"/>
                      <a:endParaRPr lang="en-US" sz="1400" b="0" i="0" u="none" strike="noStrike" cap="none" spc="0" baseline="0" dirty="0">
                        <a:solidFill>
                          <a:srgbClr val="000000"/>
                        </a:solidFill>
                        <a:uFillTx/>
                        <a:latin typeface="Proxima Nova"/>
                        <a:ea typeface="+mn-ea"/>
                        <a:cs typeface="+mn-cs"/>
                        <a:sym typeface="Calibri"/>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hangingPunct="1">
                        <a:buFont typeface="Proxima Nova" panose="02000506030000020004" pitchFamily="50" charset="0"/>
                        <a:buNone/>
                      </a:pPr>
                      <a:r>
                        <a:rPr lang="en-US" sz="1400" b="0" i="0" u="none" strike="noStrike" cap="none" spc="0" baseline="0" dirty="0">
                          <a:solidFill>
                            <a:srgbClr val="000000"/>
                          </a:solidFill>
                          <a:uFillTx/>
                          <a:latin typeface="Proxima Nova"/>
                          <a:ea typeface="+mn-ea"/>
                          <a:cs typeface="+mn-cs"/>
                          <a:sym typeface="Calibri"/>
                        </a:rPr>
                        <a:t>Gathered insights</a:t>
                      </a:r>
                    </a:p>
                    <a:p>
                      <a:pPr marL="0" indent="0" algn="ctr" hangingPunct="1">
                        <a:spcBef>
                          <a:spcPts val="0"/>
                        </a:spcBef>
                        <a:buFont typeface="Proxima Nova" panose="02000506030000020004" pitchFamily="50" charset="0"/>
                        <a:buNone/>
                      </a:pPr>
                      <a:r>
                        <a:rPr lang="en-US" sz="1400" b="0" i="0" u="none" strike="noStrike" cap="none" spc="0" baseline="0" dirty="0">
                          <a:solidFill>
                            <a:srgbClr val="000000"/>
                          </a:solidFill>
                          <a:uFillTx/>
                          <a:latin typeface="Proxima Nova"/>
                          <a:ea typeface="+mn-ea"/>
                          <a:cs typeface="+mn-cs"/>
                          <a:sym typeface="Calibri"/>
                        </a:rPr>
                        <a:t>to build a digital experience that solved real-world problems</a:t>
                      </a:r>
                    </a:p>
                    <a:p>
                      <a:pPr algn="ctr"/>
                      <a:endParaRPr lang="en-US" sz="1400" b="0" i="0" u="none" strike="noStrike" cap="none" spc="0" baseline="0" dirty="0">
                        <a:solidFill>
                          <a:srgbClr val="000000"/>
                        </a:solidFill>
                        <a:uFillTx/>
                        <a:latin typeface="Proxima Nova"/>
                        <a:ea typeface="+mn-ea"/>
                        <a:cs typeface="+mn-cs"/>
                        <a:sym typeface="Calibri"/>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0" i="0" u="none" strike="noStrike" cap="none" spc="0" baseline="0" dirty="0">
                          <a:solidFill>
                            <a:srgbClr val="000000"/>
                          </a:solidFill>
                          <a:uFillTx/>
                          <a:latin typeface="Proxima Nova"/>
                          <a:ea typeface="+mn-ea"/>
                          <a:cs typeface="+mn-cs"/>
                          <a:sym typeface="Calibri"/>
                        </a:rPr>
                        <a:t>Understood which customers, geographies and categories to launch first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0" i="0" u="none" strike="noStrike" cap="none" spc="0" baseline="0" dirty="0">
                          <a:solidFill>
                            <a:srgbClr val="000000"/>
                          </a:solidFill>
                          <a:uFillTx/>
                          <a:latin typeface="Proxima Nova"/>
                          <a:ea typeface="+mn-ea"/>
                          <a:cs typeface="+mn-cs"/>
                          <a:sym typeface="Calibri"/>
                        </a:rPr>
                        <a:t>Realized handymen describe their work differently, which </a:t>
                      </a:r>
                    </a:p>
                    <a:p>
                      <a:pPr algn="ctr"/>
                      <a:r>
                        <a:rPr lang="en-US" sz="1400" b="0" i="0" u="none" strike="noStrike" cap="none" spc="0" baseline="0" dirty="0">
                          <a:solidFill>
                            <a:srgbClr val="000000"/>
                          </a:solidFill>
                          <a:uFillTx/>
                          <a:latin typeface="Proxima Nova"/>
                          <a:ea typeface="+mn-ea"/>
                          <a:cs typeface="+mn-cs"/>
                          <a:sym typeface="Calibri"/>
                        </a:rPr>
                        <a:t>led us to NLP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2033979"/>
                  </a:ext>
                </a:extLst>
              </a:tr>
              <a:tr h="880246">
                <a:tc>
                  <a:txBody>
                    <a:bodyPr/>
                    <a:lstStyle/>
                    <a:p>
                      <a:pPr marL="182563" indent="-182563" algn="ctr">
                        <a:spcBef>
                          <a:spcPts val="400"/>
                        </a:spcBef>
                        <a:buFont typeface="Wingdings" pitchFamily="2" charset="2"/>
                        <a:buChar char="ü"/>
                        <a:tabLst/>
                      </a:pPr>
                      <a:r>
                        <a:rPr lang="en-US" sz="1200" b="0" i="0" u="none" strike="noStrike" cap="none" spc="0" baseline="0" dirty="0">
                          <a:solidFill>
                            <a:srgbClr val="000000"/>
                          </a:solidFill>
                          <a:uFillTx/>
                          <a:latin typeface="Proxima Nova"/>
                          <a:ea typeface="+mn-ea"/>
                          <a:cs typeface="+mn-cs"/>
                          <a:sym typeface="Calibri"/>
                        </a:rPr>
                        <a:t>discovery interviews </a:t>
                      </a:r>
                    </a:p>
                    <a:p>
                      <a:pPr marL="285750" marR="0" lvl="0" indent="-285750" algn="ctr"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0" i="0" u="none" strike="noStrike" cap="none" spc="0" baseline="0" dirty="0">
                          <a:solidFill>
                            <a:srgbClr val="000000"/>
                          </a:solidFill>
                          <a:uFillTx/>
                          <a:latin typeface="Proxima Nova"/>
                          <a:ea typeface="+mn-ea"/>
                          <a:cs typeface="+mn-cs"/>
                          <a:sym typeface="Calibri"/>
                        </a:rPr>
                        <a:t>sacrificial concepts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563" marR="0" lvl="0" indent="-182563" algn="ctr"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0" i="0" u="none" strike="noStrike" cap="none" spc="0" baseline="0" dirty="0">
                          <a:solidFill>
                            <a:srgbClr val="000000"/>
                          </a:solidFill>
                          <a:uFillTx/>
                          <a:latin typeface="Proxima Nova"/>
                          <a:ea typeface="+mn-ea"/>
                          <a:cs typeface="+mn-cs"/>
                          <a:sym typeface="Calibri"/>
                        </a:rPr>
                        <a:t>discovery interviews</a:t>
                      </a:r>
                    </a:p>
                    <a:p>
                      <a:pPr marL="285750" indent="-285750" algn="ctr">
                        <a:buFont typeface="Wingdings" pitchFamily="2" charset="2"/>
                        <a:buChar char="ü"/>
                      </a:pPr>
                      <a:r>
                        <a:rPr lang="en-US" sz="1200" b="0" i="0" u="none" strike="noStrike" cap="none" spc="0" baseline="0" dirty="0">
                          <a:solidFill>
                            <a:srgbClr val="000000"/>
                          </a:solidFill>
                          <a:uFillTx/>
                          <a:latin typeface="Proxima Nova"/>
                          <a:ea typeface="+mn-ea"/>
                          <a:cs typeface="+mn-cs"/>
                          <a:sym typeface="Calibri"/>
                        </a:rPr>
                        <a:t>usability testing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563" indent="-182563" algn="ctr">
                        <a:buFont typeface="Wingdings" pitchFamily="2" charset="2"/>
                        <a:buChar char="ü"/>
                        <a:tabLst/>
                      </a:pPr>
                      <a:r>
                        <a:rPr lang="en-US" sz="1200" b="0" i="0" u="none" strike="noStrike" cap="none" spc="0" baseline="0" dirty="0">
                          <a:solidFill>
                            <a:srgbClr val="000000"/>
                          </a:solidFill>
                          <a:uFillTx/>
                          <a:latin typeface="Proxima Nova"/>
                          <a:ea typeface="+mn-ea"/>
                          <a:cs typeface="+mn-cs"/>
                          <a:sym typeface="Calibri"/>
                        </a:rPr>
                        <a:t>quant survey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563" indent="-182563" algn="ctr">
                        <a:buFont typeface="Wingdings" pitchFamily="2" charset="2"/>
                        <a:buChar char="ü"/>
                        <a:tabLst/>
                      </a:pPr>
                      <a:r>
                        <a:rPr lang="en-US" sz="1200" b="0" i="0" u="none" strike="noStrike" cap="none" spc="0" baseline="0" dirty="0">
                          <a:solidFill>
                            <a:srgbClr val="000000"/>
                          </a:solidFill>
                          <a:uFillTx/>
                          <a:latin typeface="Proxima Nova"/>
                          <a:ea typeface="+mn-ea"/>
                          <a:cs typeface="+mn-cs"/>
                          <a:sym typeface="Calibri"/>
                        </a:rPr>
                        <a:t>card sorting</a:t>
                      </a:r>
                    </a:p>
                    <a:p>
                      <a:pPr marL="182563" indent="-182563" algn="ctr">
                        <a:buFont typeface="Wingdings" pitchFamily="2" charset="2"/>
                        <a:buChar char="ü"/>
                        <a:tabLst/>
                      </a:pPr>
                      <a:r>
                        <a:rPr lang="en-US" sz="1200" b="0" i="0" u="none" strike="noStrike" cap="none" spc="0" baseline="0" dirty="0">
                          <a:solidFill>
                            <a:srgbClr val="000000"/>
                          </a:solidFill>
                          <a:uFillTx/>
                          <a:latin typeface="Proxima Nova"/>
                          <a:ea typeface="+mn-ea"/>
                          <a:cs typeface="+mn-cs"/>
                          <a:sym typeface="Calibri"/>
                        </a:rPr>
                        <a:t>quant survey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2870312"/>
                  </a:ext>
                </a:extLst>
              </a:tr>
            </a:tbl>
          </a:graphicData>
        </a:graphic>
      </p:graphicFrame>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Google Shape;343;p57"/>
          <p:cNvSpPr txBox="1">
            <a:spLocks noGrp="1"/>
          </p:cNvSpPr>
          <p:nvPr>
            <p:ph type="title"/>
          </p:nvPr>
        </p:nvSpPr>
        <p:spPr/>
        <p:txBody>
          <a:bodyPr/>
          <a:lstStyle>
            <a:lvl1pPr>
              <a:defRPr sz="2400"/>
            </a:lvl1pPr>
          </a:lstStyle>
          <a:p>
            <a:r>
              <a:rPr lang="en-US" dirty="0"/>
              <a:t>We got to make it!</a:t>
            </a:r>
          </a:p>
        </p:txBody>
      </p:sp>
      <p:sp>
        <p:nvSpPr>
          <p:cNvPr id="407" name="Google Shape;344;p57"/>
          <p:cNvSpPr txBox="1">
            <a:spLocks noGrp="1"/>
          </p:cNvSpPr>
          <p:nvPr>
            <p:ph type="body" sz="quarter" idx="10"/>
          </p:nvPr>
        </p:nvSpPr>
        <p:spPr/>
        <p:txBody>
          <a:bodyPr/>
          <a:lstStyle/>
          <a:p>
            <a:pPr marL="0" indent="0">
              <a:buNone/>
            </a:pPr>
            <a:r>
              <a:rPr lang="en-US" dirty="0"/>
              <a:t>If you want to see the result:</a:t>
            </a:r>
          </a:p>
          <a:p>
            <a:pPr marL="0" indent="0">
              <a:buNone/>
            </a:pPr>
            <a:r>
              <a:rPr lang="en-US" dirty="0">
                <a:hlinkClick r:id="rId2"/>
              </a:rPr>
              <a:t>https://puttyinsurance.com/</a:t>
            </a:r>
          </a:p>
        </p:txBody>
      </p:sp>
      <p:pic>
        <p:nvPicPr>
          <p:cNvPr id="408" name="Google Shape;345;p57" descr="Google Shape;345;p57"/>
          <p:cNvPicPr>
            <a:picLocks noChangeAspect="1"/>
          </p:cNvPicPr>
          <p:nvPr/>
        </p:nvPicPr>
        <p:blipFill>
          <a:blip r:embed="rId3"/>
          <a:stretch>
            <a:fillRect/>
          </a:stretch>
        </p:blipFill>
        <p:spPr>
          <a:xfrm>
            <a:off x="5920580" y="88104"/>
            <a:ext cx="2337720" cy="4572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itle 7"/>
          <p:cNvSpPr txBox="1">
            <a:spLocks noGrp="1"/>
          </p:cNvSpPr>
          <p:nvPr>
            <p:ph type="title"/>
          </p:nvPr>
        </p:nvSpPr>
        <p:spPr>
          <a:prstGeom prst="rect">
            <a:avLst/>
          </a:prstGeom>
        </p:spPr>
        <p:txBody>
          <a:bodyPr>
            <a:normAutofit/>
          </a:bodyPr>
          <a:lstStyle/>
          <a:p>
            <a:r>
              <a:rPr lang="en-US" sz="3600" dirty="0"/>
              <a:t>Working in a </a:t>
            </a:r>
            <a:br>
              <a:rPr lang="en-US" sz="3600" dirty="0"/>
            </a:br>
            <a:r>
              <a:rPr lang="en-US" sz="3600" dirty="0"/>
              <a:t>remote world</a:t>
            </a:r>
            <a:endParaRPr sz="3600"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Google Shape;337;p56"/>
          <p:cNvSpPr txBox="1">
            <a:spLocks noGrp="1"/>
          </p:cNvSpPr>
          <p:nvPr>
            <p:ph type="title"/>
          </p:nvPr>
        </p:nvSpPr>
        <p:spPr/>
        <p:txBody>
          <a:bodyPr/>
          <a:lstStyle>
            <a:lvl1pPr>
              <a:defRPr sz="2400"/>
            </a:lvl1pPr>
          </a:lstStyle>
          <a:p>
            <a:r>
              <a:rPr lang="en-US" dirty="0"/>
              <a:t>Shifting work culture to be more online</a:t>
            </a:r>
          </a:p>
        </p:txBody>
      </p:sp>
      <p:sp>
        <p:nvSpPr>
          <p:cNvPr id="413" name="Google Shape;338;p56"/>
          <p:cNvSpPr txBox="1">
            <a:spLocks noGrp="1"/>
          </p:cNvSpPr>
          <p:nvPr>
            <p:ph type="body" sz="quarter" idx="10"/>
          </p:nvPr>
        </p:nvSpPr>
        <p:spPr/>
        <p:txBody>
          <a:bodyPr/>
          <a:lstStyle/>
          <a:p>
            <a:r>
              <a:rPr lang="en-US" dirty="0"/>
              <a:t>We found new ways to stay connected as a fully remote team</a:t>
            </a:r>
          </a:p>
          <a:p>
            <a:r>
              <a:rPr lang="en-US" dirty="0"/>
              <a:t>This involved:</a:t>
            </a:r>
          </a:p>
          <a:p>
            <a:pPr lvl="1"/>
            <a:r>
              <a:rPr lang="en-US" dirty="0"/>
              <a:t>Monthly mandatory fun</a:t>
            </a:r>
          </a:p>
          <a:p>
            <a:pPr lvl="1"/>
            <a:r>
              <a:rPr lang="en-US" dirty="0"/>
              <a:t>Weekly open office hours</a:t>
            </a:r>
          </a:p>
          <a:p>
            <a:pPr lvl="1"/>
            <a:r>
              <a:rPr lang="en-US" dirty="0"/>
              <a:t>Using Slack/Teams more</a:t>
            </a:r>
          </a:p>
        </p:txBody>
      </p:sp>
      <p:sp>
        <p:nvSpPr>
          <p:cNvPr id="414" name="Google Shape;284;p49"/>
          <p:cNvSpPr txBox="1"/>
          <p:nvPr/>
        </p:nvSpPr>
        <p:spPr>
          <a:xfrm>
            <a:off x="311488" y="4389609"/>
            <a:ext cx="4179102" cy="246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1200">
                <a:latin typeface="Proxima Nova"/>
                <a:ea typeface="Proxima Nova"/>
                <a:cs typeface="Proxima Nova"/>
                <a:sym typeface="Proxima Nova"/>
              </a:defRPr>
            </a:lvl1pPr>
          </a:lstStyle>
          <a:p>
            <a:r>
              <a:rPr dirty="0"/>
              <a:t>*If they feel comfortable</a:t>
            </a:r>
          </a:p>
        </p:txBody>
      </p:sp>
      <p:pic>
        <p:nvPicPr>
          <p:cNvPr id="415" name="Picture 1" descr="Picture 1"/>
          <p:cNvPicPr>
            <a:picLocks noChangeAspect="1"/>
          </p:cNvPicPr>
          <p:nvPr/>
        </p:nvPicPr>
        <p:blipFill>
          <a:blip r:embed="rId2"/>
          <a:srcRect l="7780" t="9188" r="27294" b="5007"/>
          <a:stretch>
            <a:fillRect/>
          </a:stretch>
        </p:blipFill>
        <p:spPr>
          <a:xfrm>
            <a:off x="4653411" y="1351500"/>
            <a:ext cx="4053386" cy="3013230"/>
          </a:xfrm>
          <a:prstGeom prst="rect">
            <a:avLst/>
          </a:prstGeom>
          <a:ln w="12700">
            <a:solidFill>
              <a:schemeClr val="bg1">
                <a:lumMod val="95000"/>
              </a:schemeClr>
            </a:solidFill>
            <a:miter lim="400000"/>
          </a:ln>
        </p:spPr>
      </p:pic>
      <p:sp>
        <p:nvSpPr>
          <p:cNvPr id="416" name="Google Shape;284;p49"/>
          <p:cNvSpPr txBox="1"/>
          <p:nvPr/>
        </p:nvSpPr>
        <p:spPr>
          <a:xfrm>
            <a:off x="4653411" y="4382075"/>
            <a:ext cx="4179101" cy="253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1200">
                <a:latin typeface="Proxima Nova"/>
                <a:ea typeface="Proxima Nova"/>
                <a:cs typeface="Proxima Nova"/>
                <a:sym typeface="Proxima Nova"/>
              </a:defRPr>
            </a:lvl1pPr>
          </a:lstStyle>
          <a:p>
            <a:pPr algn="ctr"/>
            <a:r>
              <a:rPr dirty="0"/>
              <a:t>Not our actual Slack channels, but you get the idea</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Google Shape;337;p56"/>
          <p:cNvSpPr txBox="1">
            <a:spLocks noGrp="1"/>
          </p:cNvSpPr>
          <p:nvPr>
            <p:ph type="title"/>
          </p:nvPr>
        </p:nvSpPr>
        <p:spPr>
          <a:xfrm>
            <a:off x="457200" y="347472"/>
            <a:ext cx="3806982" cy="1200301"/>
          </a:xfrm>
        </p:spPr>
        <p:txBody>
          <a:bodyPr/>
          <a:lstStyle>
            <a:lvl1pPr>
              <a:defRPr sz="2400"/>
            </a:lvl1pPr>
          </a:lstStyle>
          <a:p>
            <a:r>
              <a:rPr lang="en-US" dirty="0"/>
              <a:t>User research, remotely</a:t>
            </a:r>
          </a:p>
        </p:txBody>
      </p:sp>
      <p:sp>
        <p:nvSpPr>
          <p:cNvPr id="419" name="Google Shape;338;p56"/>
          <p:cNvSpPr txBox="1">
            <a:spLocks noGrp="1"/>
          </p:cNvSpPr>
          <p:nvPr>
            <p:ph type="body" sz="quarter" idx="11"/>
          </p:nvPr>
        </p:nvSpPr>
        <p:spPr/>
        <p:txBody>
          <a:bodyPr/>
          <a:lstStyle/>
          <a:p>
            <a:r>
              <a:rPr lang="en-US" dirty="0"/>
              <a:t>Contextual analysis</a:t>
            </a:r>
            <a:r>
              <a:rPr lang="en-US" dirty="0">
                <a:sym typeface="Wingdings"/>
              </a:rPr>
              <a:t>  </a:t>
            </a:r>
            <a:r>
              <a:rPr lang="en-US" dirty="0"/>
              <a:t>Now online, we ask participants to show us around spaces with their phone*</a:t>
            </a:r>
          </a:p>
          <a:p>
            <a:r>
              <a:rPr lang="en-US" dirty="0"/>
              <a:t>Debrief by happenstance when we were co-located </a:t>
            </a:r>
            <a:r>
              <a:rPr lang="en-US" dirty="0">
                <a:sym typeface="Wingdings"/>
              </a:rPr>
              <a:t> </a:t>
            </a:r>
            <a:r>
              <a:rPr lang="en-US" dirty="0"/>
              <a:t>Intentionally planned conversation</a:t>
            </a:r>
          </a:p>
          <a:p>
            <a:r>
              <a:rPr lang="en-US" dirty="0"/>
              <a:t>Usability testing and quant surveys </a:t>
            </a:r>
            <a:r>
              <a:rPr lang="en-US" dirty="0">
                <a:sym typeface="Wingdings"/>
              </a:rPr>
              <a:t> </a:t>
            </a:r>
            <a:r>
              <a:rPr lang="en-US" dirty="0"/>
              <a:t>Pretty much the same!</a:t>
            </a:r>
          </a:p>
        </p:txBody>
      </p:sp>
      <p:sp>
        <p:nvSpPr>
          <p:cNvPr id="420" name="Google Shape;284;p49"/>
          <p:cNvSpPr txBox="1"/>
          <p:nvPr/>
        </p:nvSpPr>
        <p:spPr>
          <a:xfrm>
            <a:off x="457200" y="4408843"/>
            <a:ext cx="4047220" cy="253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a:spAutoFit/>
          </a:bodyPr>
          <a:lstStyle>
            <a:lvl1pPr>
              <a:defRPr sz="1200">
                <a:latin typeface="Proxima Nova"/>
                <a:ea typeface="Proxima Nova"/>
                <a:cs typeface="Proxima Nova"/>
                <a:sym typeface="Proxima Nova"/>
              </a:defRPr>
            </a:lvl1pPr>
          </a:lstStyle>
          <a:p>
            <a:r>
              <a:rPr dirty="0"/>
              <a:t>*If they feel comfortable, of course</a:t>
            </a:r>
          </a:p>
        </p:txBody>
      </p:sp>
      <p:pic>
        <p:nvPicPr>
          <p:cNvPr id="6" name="Picture 2" descr="Picture 2">
            <a:extLst>
              <a:ext uri="{FF2B5EF4-FFF2-40B4-BE49-F238E27FC236}">
                <a16:creationId xmlns:a16="http://schemas.microsoft.com/office/drawing/2014/main" id="{E17FB1D4-CF51-43C4-A534-6AF20D291570}"/>
              </a:ext>
            </a:extLst>
          </p:cNvPr>
          <p:cNvPicPr>
            <a:picLocks noGrp="1" noChangeAspect="1"/>
          </p:cNvPicPr>
          <p:nvPr>
            <p:ph type="pic" sz="quarter" idx="10"/>
          </p:nvPr>
        </p:nvPicPr>
        <p:blipFill rotWithShape="1">
          <a:blip r:embed="rId2"/>
          <a:srcRect l="4186" r="2501" b="1687"/>
          <a:stretch/>
        </p:blipFill>
        <p:spPr>
          <a:xfrm>
            <a:off x="4572000" y="1"/>
            <a:ext cx="4572000" cy="4797537"/>
          </a:xfrm>
          <a:prstGeom prst="rect">
            <a:avLst/>
          </a:prstGeom>
          <a:ln w="12700">
            <a:noFill/>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04C6A-C5AB-462A-9F60-6236C57E0B28}"/>
              </a:ext>
            </a:extLst>
          </p:cNvPr>
          <p:cNvSpPr>
            <a:spLocks noGrp="1"/>
          </p:cNvSpPr>
          <p:nvPr>
            <p:ph type="title"/>
          </p:nvPr>
        </p:nvSpPr>
        <p:spPr/>
        <p:txBody>
          <a:bodyPr/>
          <a:lstStyle/>
          <a:p>
            <a:r>
              <a:rPr lang="en-US" dirty="0"/>
              <a:t>Mariko Frost</a:t>
            </a:r>
          </a:p>
        </p:txBody>
      </p:sp>
      <p:sp>
        <p:nvSpPr>
          <p:cNvPr id="3" name="Text Placeholder 2">
            <a:extLst>
              <a:ext uri="{FF2B5EF4-FFF2-40B4-BE49-F238E27FC236}">
                <a16:creationId xmlns:a16="http://schemas.microsoft.com/office/drawing/2014/main" id="{A7677803-B258-4C70-AFD6-92BB7DEBD63E}"/>
              </a:ext>
            </a:extLst>
          </p:cNvPr>
          <p:cNvSpPr>
            <a:spLocks noGrp="1"/>
          </p:cNvSpPr>
          <p:nvPr>
            <p:ph type="body" idx="22"/>
          </p:nvPr>
        </p:nvSpPr>
        <p:spPr/>
        <p:txBody>
          <a:bodyPr/>
          <a:lstStyle/>
          <a:p>
            <a:r>
              <a:rPr lang="en-US" dirty="0"/>
              <a:t>www.marikofrost.com/design</a:t>
            </a:r>
          </a:p>
        </p:txBody>
      </p:sp>
      <p:sp>
        <p:nvSpPr>
          <p:cNvPr id="4" name="Text Placeholder 3">
            <a:extLst>
              <a:ext uri="{FF2B5EF4-FFF2-40B4-BE49-F238E27FC236}">
                <a16:creationId xmlns:a16="http://schemas.microsoft.com/office/drawing/2014/main" id="{932FB6DB-049F-44F2-A5E7-B31B329370C7}"/>
              </a:ext>
            </a:extLst>
          </p:cNvPr>
          <p:cNvSpPr>
            <a:spLocks noGrp="1"/>
          </p:cNvSpPr>
          <p:nvPr>
            <p:ph type="body" sz="quarter" idx="3"/>
          </p:nvPr>
        </p:nvSpPr>
        <p:spPr/>
        <p:txBody>
          <a:bodyPr/>
          <a:lstStyle/>
          <a:p>
            <a:r>
              <a:rPr lang="en-US" dirty="0"/>
              <a:t>www.linkedin.com/in/mariko-frost-37044511</a:t>
            </a:r>
          </a:p>
        </p:txBody>
      </p:sp>
    </p:spTree>
    <p:extLst>
      <p:ext uri="{BB962C8B-B14F-4D97-AF65-F5344CB8AC3E}">
        <p14:creationId xmlns:p14="http://schemas.microsoft.com/office/powerpoint/2010/main" val="168457980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6">
            <a:extLst>
              <a:ext uri="{FF2B5EF4-FFF2-40B4-BE49-F238E27FC236}">
                <a16:creationId xmlns:a16="http://schemas.microsoft.com/office/drawing/2014/main" id="{78B3BDB1-B8F9-4144-828F-9A3787E3A069}"/>
              </a:ext>
            </a:extLst>
          </p:cNvPr>
          <p:cNvSpPr>
            <a:spLocks noGrp="1"/>
          </p:cNvSpPr>
          <p:nvPr>
            <p:ph type="subTitle" idx="22"/>
          </p:nvPr>
        </p:nvSpPr>
        <p:spPr/>
        <p:txBody>
          <a:bodyPr/>
          <a:lstStyle/>
          <a:p>
            <a:r>
              <a:rPr lang="en-US" dirty="0"/>
              <a:t>Putting the Customer </a:t>
            </a:r>
            <a:br>
              <a:rPr lang="en-US" dirty="0"/>
            </a:br>
            <a:r>
              <a:rPr lang="en-US" dirty="0"/>
              <a:t>at the Center of Your Innovation Strategy</a:t>
            </a:r>
          </a:p>
        </p:txBody>
      </p:sp>
      <p:sp>
        <p:nvSpPr>
          <p:cNvPr id="28" name="Text Placeholder 27">
            <a:extLst>
              <a:ext uri="{FF2B5EF4-FFF2-40B4-BE49-F238E27FC236}">
                <a16:creationId xmlns:a16="http://schemas.microsoft.com/office/drawing/2014/main" id="{0C52A997-2175-4C40-A3CD-EBF480639DE7}"/>
              </a:ext>
            </a:extLst>
          </p:cNvPr>
          <p:cNvSpPr>
            <a:spLocks noGrp="1"/>
          </p:cNvSpPr>
          <p:nvPr>
            <p:ph type="body" idx="23"/>
          </p:nvPr>
        </p:nvSpPr>
        <p:spPr/>
        <p:txBody>
          <a:bodyPr/>
          <a:lstStyle/>
          <a:p>
            <a:r>
              <a:rPr lang="en-US" dirty="0"/>
              <a:t>Human Insight World 2020</a:t>
            </a:r>
          </a:p>
        </p:txBody>
      </p:sp>
      <p:sp>
        <p:nvSpPr>
          <p:cNvPr id="26" name="Text Placeholder 25">
            <a:extLst>
              <a:ext uri="{FF2B5EF4-FFF2-40B4-BE49-F238E27FC236}">
                <a16:creationId xmlns:a16="http://schemas.microsoft.com/office/drawing/2014/main" id="{888A63E3-985D-495C-80B9-BAB1E9B819DC}"/>
              </a:ext>
            </a:extLst>
          </p:cNvPr>
          <p:cNvSpPr>
            <a:spLocks noGrp="1"/>
          </p:cNvSpPr>
          <p:nvPr>
            <p:ph type="body" idx="1"/>
          </p:nvPr>
        </p:nvSpPr>
        <p:spPr/>
        <p:txBody>
          <a:bodyPr/>
          <a:lstStyle/>
          <a:p>
            <a:r>
              <a:rPr lang="en-US" b="1" dirty="0"/>
              <a:t>Mariko Frost, AD User Experience </a:t>
            </a:r>
          </a:p>
          <a:p>
            <a:r>
              <a:rPr lang="en-US" dirty="0"/>
              <a:t>The Hartford Small Business Innovation Lab</a:t>
            </a:r>
          </a:p>
        </p:txBody>
      </p:sp>
    </p:spTree>
    <p:extLst>
      <p:ext uri="{BB962C8B-B14F-4D97-AF65-F5344CB8AC3E}">
        <p14:creationId xmlns:p14="http://schemas.microsoft.com/office/powerpoint/2010/main" val="24025718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Google Shape;246;p44"/>
          <p:cNvSpPr txBox="1">
            <a:spLocks noGrp="1"/>
          </p:cNvSpPr>
          <p:nvPr>
            <p:ph type="body" sz="quarter" idx="10"/>
          </p:nvPr>
        </p:nvSpPr>
        <p:spPr>
          <a:xfrm>
            <a:off x="430213" y="1439863"/>
            <a:ext cx="6456970" cy="3060700"/>
          </a:xfrm>
        </p:spPr>
        <p:txBody>
          <a:bodyPr/>
          <a:lstStyle/>
          <a:p>
            <a:r>
              <a:rPr lang="en-US" dirty="0"/>
              <a:t>About Me</a:t>
            </a:r>
          </a:p>
          <a:p>
            <a:r>
              <a:rPr lang="en-US" dirty="0"/>
              <a:t>Harnessing user research for innovation</a:t>
            </a:r>
          </a:p>
          <a:p>
            <a:r>
              <a:rPr lang="en-US" dirty="0"/>
              <a:t>Adapting this process to a remote world</a:t>
            </a:r>
          </a:p>
          <a:p>
            <a:r>
              <a:rPr lang="en-US" dirty="0"/>
              <a:t>Q&amp;A</a:t>
            </a:r>
          </a:p>
        </p:txBody>
      </p:sp>
    </p:spTree>
    <p:extLst>
      <p:ext uri="{BB962C8B-B14F-4D97-AF65-F5344CB8AC3E}">
        <p14:creationId xmlns:p14="http://schemas.microsoft.com/office/powerpoint/2010/main" val="1504131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21ABF-E950-42B0-9832-4352D2402739}"/>
              </a:ext>
            </a:extLst>
          </p:cNvPr>
          <p:cNvSpPr>
            <a:spLocks noGrp="1"/>
          </p:cNvSpPr>
          <p:nvPr>
            <p:ph type="body" sz="quarter" idx="10"/>
          </p:nvPr>
        </p:nvSpPr>
        <p:spPr/>
        <p:txBody>
          <a:bodyPr/>
          <a:lstStyle/>
          <a:p>
            <a:pPr>
              <a:buSzPct val="75000"/>
            </a:pPr>
            <a:r>
              <a:rPr lang="en-US" dirty="0"/>
              <a:t>Leading UX Research in The Hartford's Small Business Innovation Lab</a:t>
            </a:r>
          </a:p>
          <a:p>
            <a:pPr>
              <a:buSzPct val="75000"/>
            </a:pPr>
            <a:r>
              <a:rPr lang="en-US" dirty="0"/>
              <a:t>Visiting Assistant Professor with the Pratt Institute School of Information</a:t>
            </a:r>
          </a:p>
          <a:p>
            <a:pPr>
              <a:buSzPct val="75000"/>
            </a:pPr>
            <a:r>
              <a:rPr lang="en-US" dirty="0"/>
              <a:t>Fun fact: Images of my paintings were displayed on the side of the Google building in Chelsea last year!</a:t>
            </a:r>
          </a:p>
        </p:txBody>
      </p:sp>
      <p:pic>
        <p:nvPicPr>
          <p:cNvPr id="5" name="Google Shape;256;p46" descr="Google Shape;256;p46">
            <a:extLst>
              <a:ext uri="{FF2B5EF4-FFF2-40B4-BE49-F238E27FC236}">
                <a16:creationId xmlns:a16="http://schemas.microsoft.com/office/drawing/2014/main" id="{18F5A595-3356-4DA1-9AB8-7FB5BFBBB75E}"/>
              </a:ext>
            </a:extLst>
          </p:cNvPr>
          <p:cNvPicPr>
            <a:picLocks noGrp="1" noChangeAspect="1"/>
          </p:cNvPicPr>
          <p:nvPr>
            <p:ph type="pic" sz="quarter" idx="11"/>
          </p:nvPr>
        </p:nvPicPr>
        <p:blipFill rotWithShape="1">
          <a:blip r:embed="rId2"/>
          <a:srcRect l="8320" r="8320"/>
          <a:stretch/>
        </p:blipFill>
        <p:spPr>
          <a:prstGeom prst="rect">
            <a:avLst/>
          </a:prstGeom>
          <a:ln w="12700">
            <a:miter lim="400000"/>
          </a:ln>
        </p:spPr>
      </p:pic>
      <p:pic>
        <p:nvPicPr>
          <p:cNvPr id="7" name="Google Shape;258;p46" descr="Google Shape;258;p46">
            <a:extLst>
              <a:ext uri="{FF2B5EF4-FFF2-40B4-BE49-F238E27FC236}">
                <a16:creationId xmlns:a16="http://schemas.microsoft.com/office/drawing/2014/main" id="{F2A14056-E75F-4808-9A7C-8206DA63FB6E}"/>
              </a:ext>
            </a:extLst>
          </p:cNvPr>
          <p:cNvPicPr>
            <a:picLocks noChangeAspect="1"/>
          </p:cNvPicPr>
          <p:nvPr/>
        </p:nvPicPr>
        <p:blipFill>
          <a:blip r:embed="rId3"/>
          <a:stretch>
            <a:fillRect/>
          </a:stretch>
        </p:blipFill>
        <p:spPr>
          <a:xfrm>
            <a:off x="4457700" y="908156"/>
            <a:ext cx="903755" cy="276444"/>
          </a:xfrm>
          <a:prstGeom prst="rect">
            <a:avLst/>
          </a:prstGeom>
          <a:ln w="12700">
            <a:miter lim="400000"/>
          </a:ln>
        </p:spPr>
      </p:pic>
      <p:sp>
        <p:nvSpPr>
          <p:cNvPr id="6" name="Google Shape;73;p17">
            <a:extLst>
              <a:ext uri="{FF2B5EF4-FFF2-40B4-BE49-F238E27FC236}">
                <a16:creationId xmlns:a16="http://schemas.microsoft.com/office/drawing/2014/main" id="{B3842E3A-2265-EA4F-B154-F37A842DE34C}"/>
              </a:ext>
            </a:extLst>
          </p:cNvPr>
          <p:cNvSpPr txBox="1"/>
          <p:nvPr/>
        </p:nvSpPr>
        <p:spPr>
          <a:xfrm>
            <a:off x="457199" y="973748"/>
            <a:ext cx="3651251" cy="364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a:spAutoFit/>
          </a:bodyPr>
          <a:lstStyle>
            <a:lvl1pPr>
              <a:lnSpc>
                <a:spcPct val="80000"/>
              </a:lnSpc>
              <a:defRPr sz="2400" b="1">
                <a:solidFill>
                  <a:srgbClr val="2569E5"/>
                </a:solidFill>
                <a:latin typeface="Proxima Nova"/>
                <a:ea typeface="Proxima Nova"/>
                <a:cs typeface="Proxima Nova"/>
                <a:sym typeface="Proxima Nova"/>
              </a:defRPr>
            </a:lvl1pPr>
          </a:lstStyle>
          <a:p>
            <a:r>
              <a:rPr dirty="0"/>
              <a:t>About Me</a:t>
            </a:r>
          </a:p>
        </p:txBody>
      </p:sp>
    </p:spTree>
    <p:extLst>
      <p:ext uri="{BB962C8B-B14F-4D97-AF65-F5344CB8AC3E}">
        <p14:creationId xmlns:p14="http://schemas.microsoft.com/office/powerpoint/2010/main" val="32764406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Google Shape;266;p47"/>
          <p:cNvSpPr txBox="1">
            <a:spLocks noGrp="1"/>
          </p:cNvSpPr>
          <p:nvPr>
            <p:ph type="body" sz="half" idx="10"/>
          </p:nvPr>
        </p:nvSpPr>
        <p:spPr>
          <a:xfrm>
            <a:off x="457199" y="1570038"/>
            <a:ext cx="3779827" cy="2479675"/>
          </a:xfrm>
        </p:spPr>
        <p:txBody>
          <a:bodyPr/>
          <a:lstStyle/>
          <a:p>
            <a:pPr marL="0" indent="0">
              <a:buSzPct val="75000"/>
              <a:buNone/>
            </a:pPr>
            <a:r>
              <a:rPr lang="en-US" sz="1800" dirty="0"/>
              <a:t>The Hartford’s Small Business Innovation Lab </a:t>
            </a:r>
          </a:p>
          <a:p>
            <a:pPr>
              <a:spcBef>
                <a:spcPts val="1600"/>
              </a:spcBef>
              <a:buSzPct val="75000"/>
            </a:pPr>
            <a:r>
              <a:rPr lang="en-US" dirty="0"/>
              <a:t>Strategists, researchers, and designers </a:t>
            </a:r>
          </a:p>
          <a:p>
            <a:pPr>
              <a:buSzPct val="75000"/>
            </a:pPr>
            <a:r>
              <a:rPr lang="en-US" dirty="0"/>
              <a:t>Mission to better serve the insurance needs of small businesses</a:t>
            </a:r>
          </a:p>
          <a:p>
            <a:pPr>
              <a:buSzPct val="75000"/>
            </a:pPr>
            <a:r>
              <a:rPr lang="en-US" dirty="0"/>
              <a:t>We conceptualize new ideas and nurture the most promising ones</a:t>
            </a:r>
          </a:p>
        </p:txBody>
      </p:sp>
      <p:pic>
        <p:nvPicPr>
          <p:cNvPr id="355" name="Google Shape;267;p47" descr="Google Shape;267;p47"/>
          <p:cNvPicPr>
            <a:picLocks noChangeAspect="1"/>
          </p:cNvPicPr>
          <p:nvPr/>
        </p:nvPicPr>
        <p:blipFill>
          <a:blip r:embed="rId3"/>
          <a:stretch>
            <a:fillRect/>
          </a:stretch>
        </p:blipFill>
        <p:spPr>
          <a:xfrm>
            <a:off x="4457700" y="898072"/>
            <a:ext cx="903755" cy="276444"/>
          </a:xfrm>
          <a:prstGeom prst="rect">
            <a:avLst/>
          </a:prstGeom>
          <a:ln w="12700">
            <a:miter lim="400000"/>
          </a:ln>
        </p:spPr>
      </p:pic>
      <p:pic>
        <p:nvPicPr>
          <p:cNvPr id="356" name="Google Shape;268;p47" descr="Google Shape;268;p47"/>
          <p:cNvPicPr>
            <a:picLocks noChangeAspect="1"/>
          </p:cNvPicPr>
          <p:nvPr/>
        </p:nvPicPr>
        <p:blipFill>
          <a:blip r:embed="rId4"/>
          <a:stretch>
            <a:fillRect/>
          </a:stretch>
        </p:blipFill>
        <p:spPr>
          <a:xfrm>
            <a:off x="4346761" y="3783105"/>
            <a:ext cx="579054" cy="573742"/>
          </a:xfrm>
          <a:prstGeom prst="rect">
            <a:avLst/>
          </a:prstGeom>
          <a:ln w="12700">
            <a:miter lim="400000"/>
          </a:ln>
        </p:spPr>
      </p:pic>
      <p:pic>
        <p:nvPicPr>
          <p:cNvPr id="4" name="Google Shape;265;p47" descr="Google Shape;265;p47">
            <a:extLst>
              <a:ext uri="{FF2B5EF4-FFF2-40B4-BE49-F238E27FC236}">
                <a16:creationId xmlns:a16="http://schemas.microsoft.com/office/drawing/2014/main" id="{22C5F7B1-7405-461D-9948-2B76BD4256AA}"/>
              </a:ext>
            </a:extLst>
          </p:cNvPr>
          <p:cNvPicPr>
            <a:picLocks noGrp="1" noChangeAspect="1"/>
          </p:cNvPicPr>
          <p:nvPr>
            <p:ph type="pic" sz="quarter" idx="11"/>
          </p:nvPr>
        </p:nvPicPr>
        <p:blipFill rotWithShape="1">
          <a:blip r:embed="rId5"/>
          <a:srcRect l="18740" r="18740"/>
          <a:stretch/>
        </p:blipFill>
        <p:spPr>
          <a:prstGeom prst="rect">
            <a:avLst/>
          </a:prstGeom>
          <a:ln w="12700">
            <a:miter lim="400000"/>
          </a:ln>
        </p:spPr>
      </p:pic>
      <p:pic>
        <p:nvPicPr>
          <p:cNvPr id="5" name="Google Shape;258;p46" descr="Google Shape;258;p46">
            <a:extLst>
              <a:ext uri="{FF2B5EF4-FFF2-40B4-BE49-F238E27FC236}">
                <a16:creationId xmlns:a16="http://schemas.microsoft.com/office/drawing/2014/main" id="{61D186C4-34C4-4E15-A3A5-4182E8D0A079}"/>
              </a:ext>
            </a:extLst>
          </p:cNvPr>
          <p:cNvPicPr>
            <a:picLocks noChangeAspect="1"/>
          </p:cNvPicPr>
          <p:nvPr/>
        </p:nvPicPr>
        <p:blipFill>
          <a:blip r:embed="rId3"/>
          <a:stretch>
            <a:fillRect/>
          </a:stretch>
        </p:blipFill>
        <p:spPr>
          <a:xfrm>
            <a:off x="4457700" y="908156"/>
            <a:ext cx="903755" cy="276444"/>
          </a:xfrm>
          <a:prstGeom prst="rect">
            <a:avLst/>
          </a:prstGeom>
          <a:ln w="12700">
            <a:miter lim="400000"/>
          </a:ln>
        </p:spPr>
      </p:pic>
      <p:sp>
        <p:nvSpPr>
          <p:cNvPr id="8" name="Google Shape;73;p17">
            <a:extLst>
              <a:ext uri="{FF2B5EF4-FFF2-40B4-BE49-F238E27FC236}">
                <a16:creationId xmlns:a16="http://schemas.microsoft.com/office/drawing/2014/main" id="{F80B13E3-6977-C64C-8A05-7B10F24C281F}"/>
              </a:ext>
            </a:extLst>
          </p:cNvPr>
          <p:cNvSpPr txBox="1"/>
          <p:nvPr/>
        </p:nvSpPr>
        <p:spPr>
          <a:xfrm>
            <a:off x="457199" y="973748"/>
            <a:ext cx="3651251" cy="364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a:spAutoFit/>
          </a:bodyPr>
          <a:lstStyle>
            <a:lvl1pPr>
              <a:lnSpc>
                <a:spcPct val="80000"/>
              </a:lnSpc>
              <a:defRPr sz="2400" b="1">
                <a:solidFill>
                  <a:srgbClr val="2569E5"/>
                </a:solidFill>
                <a:latin typeface="Proxima Nova"/>
                <a:ea typeface="Proxima Nova"/>
                <a:cs typeface="Proxima Nova"/>
                <a:sym typeface="Proxima Nova"/>
              </a:defRPr>
            </a:lvl1pPr>
          </a:lstStyle>
          <a:p>
            <a:r>
              <a:rPr dirty="0"/>
              <a:t>About </a:t>
            </a:r>
            <a:r>
              <a:rPr lang="en-US" dirty="0"/>
              <a:t>Us</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Google Shape;274;p48"/>
          <p:cNvSpPr txBox="1">
            <a:spLocks noGrp="1"/>
          </p:cNvSpPr>
          <p:nvPr>
            <p:ph type="title"/>
          </p:nvPr>
        </p:nvSpPr>
        <p:spPr>
          <a:xfrm>
            <a:off x="5968310" y="347472"/>
            <a:ext cx="2866768" cy="996696"/>
          </a:xfrm>
        </p:spPr>
        <p:txBody>
          <a:bodyPr/>
          <a:lstStyle>
            <a:lvl1pPr>
              <a:defRPr sz="2400"/>
            </a:lvl1pPr>
          </a:lstStyle>
          <a:p>
            <a:r>
              <a:rPr lang="en-US" dirty="0"/>
              <a:t>Business challenge: “understand this”</a:t>
            </a:r>
          </a:p>
        </p:txBody>
      </p:sp>
      <p:sp>
        <p:nvSpPr>
          <p:cNvPr id="362" name="Google Shape;275;p48"/>
          <p:cNvSpPr txBox="1">
            <a:spLocks noGrp="1"/>
          </p:cNvSpPr>
          <p:nvPr>
            <p:ph type="body" sz="quarter" idx="10"/>
          </p:nvPr>
        </p:nvSpPr>
        <p:spPr>
          <a:xfrm>
            <a:off x="5968310" y="1221045"/>
            <a:ext cx="2718486" cy="3082925"/>
          </a:xfrm>
        </p:spPr>
        <p:txBody>
          <a:bodyPr/>
          <a:lstStyle/>
          <a:p>
            <a:pPr marL="0" indent="0">
              <a:buNone/>
            </a:pPr>
            <a:r>
              <a:rPr lang="en-US" dirty="0"/>
              <a:t>Customer Service noticed construction professionals were dropping off while getting an insurance quote</a:t>
            </a:r>
          </a:p>
          <a:p>
            <a:pPr>
              <a:spcBef>
                <a:spcPts val="1600"/>
              </a:spcBef>
              <a:buSzPct val="75000"/>
            </a:pPr>
            <a:r>
              <a:rPr lang="en-US" dirty="0"/>
              <a:t>Construction is a highly desirable industry for us </a:t>
            </a:r>
          </a:p>
          <a:p>
            <a:pPr>
              <a:buSzPct val="75000"/>
            </a:pPr>
            <a:r>
              <a:rPr lang="en-US" dirty="0"/>
              <a:t>Contractor businesses tend to be smaller </a:t>
            </a:r>
          </a:p>
          <a:p>
            <a:pPr>
              <a:buSzPct val="75000"/>
            </a:pPr>
            <a:r>
              <a:rPr lang="en-US" dirty="0"/>
              <a:t>Tasked with investigating this drop off</a:t>
            </a:r>
          </a:p>
        </p:txBody>
      </p:sp>
      <p:pic>
        <p:nvPicPr>
          <p:cNvPr id="3" name="Picture 2" descr="A picture containing building, wooden, sitting, bunch&#10;&#10;Description automatically generated">
            <a:extLst>
              <a:ext uri="{FF2B5EF4-FFF2-40B4-BE49-F238E27FC236}">
                <a16:creationId xmlns:a16="http://schemas.microsoft.com/office/drawing/2014/main" id="{1D3C8E38-BDD1-AD41-89ED-1B3E643DD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59" y="0"/>
            <a:ext cx="5933236" cy="4819135"/>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Google Shape;281;p49"/>
          <p:cNvSpPr txBox="1">
            <a:spLocks noGrp="1"/>
          </p:cNvSpPr>
          <p:nvPr>
            <p:ph type="title"/>
          </p:nvPr>
        </p:nvSpPr>
        <p:spPr>
          <a:prstGeom prst="rect">
            <a:avLst/>
          </a:prstGeom>
        </p:spPr>
        <p:txBody>
          <a:bodyPr>
            <a:noAutofit/>
          </a:bodyPr>
          <a:lstStyle>
            <a:lvl1pPr defTabSz="795527">
              <a:defRPr sz="2088"/>
            </a:lvl1pPr>
          </a:lstStyle>
          <a:p>
            <a:r>
              <a:rPr sz="2400" dirty="0"/>
              <a:t>We conducted 5 studies to understand </a:t>
            </a:r>
            <a:r>
              <a:rPr lang="en-US" sz="2400" dirty="0"/>
              <a:t>the customer </a:t>
            </a:r>
            <a:r>
              <a:rPr sz="2400" dirty="0"/>
              <a:t>need </a:t>
            </a:r>
            <a:r>
              <a:rPr lang="en-US" sz="2400" dirty="0"/>
              <a:t>and define our</a:t>
            </a:r>
            <a:r>
              <a:rPr sz="2400" dirty="0"/>
              <a:t> solution</a:t>
            </a:r>
          </a:p>
        </p:txBody>
      </p:sp>
      <p:pic>
        <p:nvPicPr>
          <p:cNvPr id="366" name="Google Shape;283;p49" descr="Google Shape;283;p49"/>
          <p:cNvPicPr>
            <a:picLocks noGrp="1" noChangeAspect="1"/>
          </p:cNvPicPr>
          <p:nvPr>
            <p:ph type="pic" sz="quarter" idx="10"/>
          </p:nvPr>
        </p:nvPicPr>
        <p:blipFill rotWithShape="1">
          <a:blip r:embed="rId2"/>
          <a:srcRect l="14262" r="14262"/>
          <a:stretch/>
        </p:blipFill>
        <p:spPr>
          <a:xfrm>
            <a:off x="4563194" y="1"/>
            <a:ext cx="4580806" cy="4806777"/>
          </a:xfrm>
          <a:prstGeom prst="rect">
            <a:avLst/>
          </a:prstGeom>
        </p:spPr>
      </p:pic>
      <p:sp>
        <p:nvSpPr>
          <p:cNvPr id="365" name="Google Shape;282;p49"/>
          <p:cNvSpPr txBox="1">
            <a:spLocks noGrp="1"/>
          </p:cNvSpPr>
          <p:nvPr>
            <p:ph type="body" sz="quarter" idx="11"/>
          </p:nvPr>
        </p:nvSpPr>
        <p:spPr>
          <a:xfrm>
            <a:off x="457200" y="1935804"/>
            <a:ext cx="3707394" cy="2599982"/>
          </a:xfrm>
          <a:prstGeom prst="rect">
            <a:avLst/>
          </a:prstGeom>
        </p:spPr>
        <p:txBody>
          <a:bodyPr>
            <a:normAutofit/>
          </a:bodyPr>
          <a:lstStyle/>
          <a:p>
            <a:pPr marL="342900" indent="-336550">
              <a:spcBef>
                <a:spcPts val="0"/>
              </a:spcBef>
              <a:buClr>
                <a:srgbClr val="222A35"/>
              </a:buClr>
              <a:buSzPts val="1500"/>
              <a:buAutoNum type="arabicPeriod"/>
            </a:pPr>
            <a:r>
              <a:rPr dirty="0"/>
              <a:t>Discovery Interviews</a:t>
            </a:r>
          </a:p>
          <a:p>
            <a:pPr marL="342900" indent="-336550">
              <a:buClr>
                <a:srgbClr val="222A35"/>
              </a:buClr>
              <a:buSzPts val="1500"/>
              <a:buAutoNum type="arabicPeriod"/>
            </a:pPr>
            <a:r>
              <a:rPr dirty="0"/>
              <a:t>Sacrificial Concepts</a:t>
            </a:r>
          </a:p>
          <a:p>
            <a:pPr marL="342900" indent="-336550">
              <a:buClr>
                <a:srgbClr val="222A35"/>
              </a:buClr>
              <a:buSzPts val="1500"/>
              <a:buAutoNum type="arabicPeriod"/>
            </a:pPr>
            <a:r>
              <a:rPr dirty="0"/>
              <a:t>Card Sorting</a:t>
            </a:r>
          </a:p>
          <a:p>
            <a:pPr marL="342900" indent="-336550">
              <a:buClr>
                <a:srgbClr val="222A35"/>
              </a:buClr>
              <a:buSzPts val="1500"/>
              <a:buAutoNum type="arabicPeriod"/>
            </a:pPr>
            <a:r>
              <a:rPr dirty="0"/>
              <a:t>Surveys</a:t>
            </a:r>
          </a:p>
          <a:p>
            <a:pPr marL="342900" indent="-336550">
              <a:buClr>
                <a:srgbClr val="222A35"/>
              </a:buClr>
              <a:buSzPts val="1500"/>
              <a:buAutoNum type="arabicPeriod"/>
            </a:pPr>
            <a:r>
              <a:rPr dirty="0"/>
              <a:t>Usability Testing</a:t>
            </a:r>
          </a:p>
        </p:txBody>
      </p:sp>
      <p:sp>
        <p:nvSpPr>
          <p:cNvPr id="367" name="Google Shape;284;p49"/>
          <p:cNvSpPr txBox="1"/>
          <p:nvPr/>
        </p:nvSpPr>
        <p:spPr>
          <a:xfrm>
            <a:off x="429768" y="4262215"/>
            <a:ext cx="3748034" cy="438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a:spAutoFit/>
          </a:bodyPr>
          <a:lstStyle>
            <a:lvl1pPr>
              <a:defRPr sz="1200">
                <a:latin typeface="Proxima Nova"/>
                <a:ea typeface="Proxima Nova"/>
                <a:cs typeface="Proxima Nova"/>
                <a:sym typeface="Proxima Nova"/>
              </a:defRPr>
            </a:lvl1pPr>
          </a:lstStyle>
          <a:p>
            <a:r>
              <a:rPr dirty="0"/>
              <a:t>(right) Volunteering in a construction space with our product owner, who is a subject matter expert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293;p50" descr="Google Shape;293;p50">
            <a:extLst>
              <a:ext uri="{FF2B5EF4-FFF2-40B4-BE49-F238E27FC236}">
                <a16:creationId xmlns:a16="http://schemas.microsoft.com/office/drawing/2014/main" id="{1610F331-8EC6-411A-AA69-91DAD3D99857}"/>
              </a:ext>
            </a:extLst>
          </p:cNvPr>
          <p:cNvPicPr>
            <a:picLocks noChangeAspect="1"/>
          </p:cNvPicPr>
          <p:nvPr/>
        </p:nvPicPr>
        <p:blipFill>
          <a:blip r:embed="rId5"/>
          <a:srcRect l="19776" t="10358" r="1372" b="17605"/>
          <a:stretch>
            <a:fillRect/>
          </a:stretch>
        </p:blipFill>
        <p:spPr>
          <a:xfrm>
            <a:off x="4574586" y="650158"/>
            <a:ext cx="4572003" cy="3462186"/>
          </a:xfrm>
          <a:prstGeom prst="rect">
            <a:avLst/>
          </a:prstGeom>
          <a:ln w="12700">
            <a:miter lim="400000"/>
          </a:ln>
        </p:spPr>
      </p:pic>
      <p:pic>
        <p:nvPicPr>
          <p:cNvPr id="15" name="Google Shape;292;p50" descr="Google Shape;292;p50">
            <a:extLst>
              <a:ext uri="{FF2B5EF4-FFF2-40B4-BE49-F238E27FC236}">
                <a16:creationId xmlns:a16="http://schemas.microsoft.com/office/drawing/2014/main" id="{E2242ADB-2CD8-4234-879E-CAC7A671796C}"/>
              </a:ext>
            </a:extLst>
          </p:cNvPr>
          <p:cNvPicPr>
            <a:picLocks noGrp="1" noChangeAspect="1"/>
          </p:cNvPicPr>
          <p:nvPr>
            <p:ph type="pic" sz="quarter" idx="10"/>
          </p:nvPr>
        </p:nvPicPr>
        <p:blipFill rotWithShape="1">
          <a:blip r:embed="rId5"/>
          <a:srcRect r="21355" b="446"/>
          <a:stretch/>
        </p:blipFill>
        <p:spPr>
          <a:xfrm>
            <a:off x="4572000" y="0"/>
            <a:ext cx="4572000" cy="4797425"/>
          </a:xfrm>
        </p:spPr>
      </p:pic>
      <p:sp>
        <p:nvSpPr>
          <p:cNvPr id="369" name="Google Shape;290;p50"/>
          <p:cNvSpPr txBox="1">
            <a:spLocks noGrp="1"/>
          </p:cNvSpPr>
          <p:nvPr>
            <p:ph type="title"/>
          </p:nvPr>
        </p:nvSpPr>
        <p:spPr>
          <a:xfrm>
            <a:off x="457199" y="347472"/>
            <a:ext cx="3993145" cy="1200301"/>
          </a:xfrm>
        </p:spPr>
        <p:txBody>
          <a:bodyPr>
            <a:normAutofit/>
          </a:bodyPr>
          <a:lstStyle/>
          <a:p>
            <a:r>
              <a:rPr lang="en-US" sz="1800" dirty="0"/>
              <a:t>1. Discovery Interviews added </a:t>
            </a:r>
            <a:br>
              <a:rPr lang="en-US" sz="1800" dirty="0"/>
            </a:br>
            <a:r>
              <a:rPr lang="en-US" sz="1800" dirty="0"/>
              <a:t>clarity to the problem</a:t>
            </a:r>
          </a:p>
        </p:txBody>
      </p:sp>
      <p:sp>
        <p:nvSpPr>
          <p:cNvPr id="370" name="Google Shape;291;p50"/>
          <p:cNvSpPr txBox="1">
            <a:spLocks noGrp="1"/>
          </p:cNvSpPr>
          <p:nvPr>
            <p:ph type="body" sz="quarter" idx="11"/>
          </p:nvPr>
        </p:nvSpPr>
        <p:spPr/>
        <p:txBody>
          <a:bodyPr/>
          <a:lstStyle/>
          <a:p>
            <a:pPr>
              <a:buSzPct val="75000"/>
            </a:pPr>
            <a:r>
              <a:rPr lang="en-US" dirty="0"/>
              <a:t>Handymen work short projects, so long-term policies are too expensive and don’t meet their needs</a:t>
            </a:r>
          </a:p>
          <a:p>
            <a:pPr>
              <a:buSzPct val="75000"/>
            </a:pPr>
            <a:r>
              <a:rPr lang="en-US" dirty="0"/>
              <a:t>They need a certificate of insurance (COI) to be considered for the most desirable jobs</a:t>
            </a:r>
          </a:p>
          <a:p>
            <a:pPr>
              <a:buSzPct val="75000"/>
            </a:pPr>
            <a:r>
              <a:rPr lang="en-US" dirty="0"/>
              <a:t>Securing jobs requires following a specific set of steps – which we needed to understand and map</a:t>
            </a:r>
          </a:p>
        </p:txBody>
      </p:sp>
      <p:pic>
        <p:nvPicPr>
          <p:cNvPr id="372" name="Google Shape;293;p50" descr="Google Shape;293;p50"/>
          <p:cNvPicPr>
            <a:picLocks noChangeAspect="1"/>
          </p:cNvPicPr>
          <p:nvPr/>
        </p:nvPicPr>
        <p:blipFill>
          <a:blip r:embed="rId5"/>
          <a:srcRect l="19776" t="10358" r="1372" b="17605"/>
          <a:stretch>
            <a:fillRect/>
          </a:stretch>
        </p:blipFill>
        <p:spPr>
          <a:xfrm>
            <a:off x="4571998" y="497758"/>
            <a:ext cx="4572003" cy="3462186"/>
          </a:xfrm>
          <a:prstGeom prst="rect">
            <a:avLst/>
          </a:prstGeom>
          <a:ln w="12700">
            <a:miter lim="400000"/>
          </a:ln>
        </p:spPr>
      </p:pic>
      <p:pic>
        <p:nvPicPr>
          <p:cNvPr id="373" name="Putty Discovery Interview Clip.mp4" descr="Putty Discovery Interview Clip.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3878844" y="422452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4" fill="hold"/>
                                        <p:tgtEl>
                                          <p:spTgt spid="3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cTn>
                <p:tgtEl>
                  <p:spTgt spid="37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Google Shape;299;p51"/>
          <p:cNvSpPr txBox="1">
            <a:spLocks noGrp="1"/>
          </p:cNvSpPr>
          <p:nvPr>
            <p:ph type="title"/>
          </p:nvPr>
        </p:nvSpPr>
        <p:spPr/>
        <p:txBody>
          <a:bodyPr>
            <a:noAutofit/>
          </a:bodyPr>
          <a:lstStyle/>
          <a:p>
            <a:r>
              <a:rPr lang="en-US" sz="1800" dirty="0"/>
              <a:t>2. Sacrificial concepts allowed us to prioritize ideas</a:t>
            </a:r>
            <a:br>
              <a:rPr lang="en-US" dirty="0"/>
            </a:br>
            <a:endParaRPr lang="en-US" dirty="0"/>
          </a:p>
        </p:txBody>
      </p:sp>
      <p:sp>
        <p:nvSpPr>
          <p:cNvPr id="16" name="Text Placeholder 15">
            <a:extLst>
              <a:ext uri="{FF2B5EF4-FFF2-40B4-BE49-F238E27FC236}">
                <a16:creationId xmlns:a16="http://schemas.microsoft.com/office/drawing/2014/main" id="{B4E1ECAE-3AB1-42A6-931A-B9A80387ACA0}"/>
              </a:ext>
            </a:extLst>
          </p:cNvPr>
          <p:cNvSpPr>
            <a:spLocks noGrp="1"/>
          </p:cNvSpPr>
          <p:nvPr>
            <p:ph type="body" sz="quarter" idx="10"/>
          </p:nvPr>
        </p:nvSpPr>
        <p:spPr>
          <a:xfrm>
            <a:off x="457200" y="3682295"/>
            <a:ext cx="8229600" cy="535160"/>
          </a:xfrm>
        </p:spPr>
        <p:txBody>
          <a:bodyPr/>
          <a:lstStyle/>
          <a:p>
            <a:pPr marL="0" indent="0">
              <a:buNone/>
            </a:pPr>
            <a:r>
              <a:rPr lang="en-US" sz="1800" b="0" dirty="0">
                <a:solidFill>
                  <a:srgbClr val="002060"/>
                </a:solidFill>
                <a:latin typeface="Proxima Nova" panose="02000506030000020004" pitchFamily="2" charset="0"/>
                <a:ea typeface="+mj-ea"/>
                <a:cs typeface="+mj-cs"/>
                <a:sym typeface="Arial"/>
              </a:rPr>
              <a:t>“Please let me know your thoughts and reactions to these ideas”</a:t>
            </a:r>
          </a:p>
        </p:txBody>
      </p:sp>
      <p:pic>
        <p:nvPicPr>
          <p:cNvPr id="379" name="Google Shape;301;p51" descr="Google Shape;301;p51"/>
          <p:cNvPicPr>
            <a:picLocks noGrp="1" noChangeAspect="1"/>
          </p:cNvPicPr>
          <p:nvPr>
            <p:ph type="pic" sz="quarter" idx="4294967295"/>
          </p:nvPr>
        </p:nvPicPr>
        <p:blipFill rotWithShape="1">
          <a:blip r:embed="rId3"/>
          <a:srcRect l="3454" t="260" r="2995" b="5723"/>
          <a:stretch/>
        </p:blipFill>
        <p:spPr>
          <a:xfrm>
            <a:off x="222422" y="1193625"/>
            <a:ext cx="8699156" cy="2000227"/>
          </a:xfrm>
          <a:solidFill>
            <a:schemeClr val="bg1"/>
          </a:solidFill>
        </p:spPr>
      </p:pic>
    </p:spTree>
  </p:cSld>
  <p:clrMapOvr>
    <a:masterClrMapping/>
  </p:clrMapOvr>
  <p:transition spd="med"/>
</p:sld>
</file>

<file path=ppt/theme/theme1.xml><?xml version="1.0" encoding="utf-8"?>
<a:theme xmlns:a="http://schemas.openxmlformats.org/drawingml/2006/main" name="HiWorld20">
  <a:themeElements>
    <a:clrScheme name="HiWorld20">
      <a:dk1>
        <a:srgbClr val="2568E5"/>
      </a:dk1>
      <a:lt1>
        <a:srgbClr val="FFFFFF"/>
      </a:lt1>
      <a:dk2>
        <a:srgbClr val="21237A"/>
      </a:dk2>
      <a:lt2>
        <a:srgbClr val="FFFFFF"/>
      </a:lt2>
      <a:accent1>
        <a:srgbClr val="21237A"/>
      </a:accent1>
      <a:accent2>
        <a:srgbClr val="2568E5"/>
      </a:accent2>
      <a:accent3>
        <a:srgbClr val="FF7E92"/>
      </a:accent3>
      <a:accent4>
        <a:srgbClr val="00CDFF"/>
      </a:accent4>
      <a:accent5>
        <a:srgbClr val="FFC066"/>
      </a:accent5>
      <a:accent6>
        <a:srgbClr val="8E52E0"/>
      </a:accent6>
      <a:hlink>
        <a:srgbClr val="2568E5"/>
      </a:hlink>
      <a:folHlink>
        <a:srgbClr val="2568E5"/>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372</TotalTime>
  <Words>1698</Words>
  <Application>Microsoft Macintosh PowerPoint</Application>
  <PresentationFormat>On-screen Show (16:9)</PresentationFormat>
  <Paragraphs>121</Paragraphs>
  <Slides>18</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Courier New</vt:lpstr>
      <vt:lpstr>Proxima Nova</vt:lpstr>
      <vt:lpstr>Proxima Nova Extrabold</vt:lpstr>
      <vt:lpstr>Wingdings</vt:lpstr>
      <vt:lpstr>HiWorld20</vt:lpstr>
      <vt:lpstr>Title: Putting the Customer at the Center of Your Innovation Strategy</vt:lpstr>
      <vt:lpstr>PowerPoint Presentation</vt:lpstr>
      <vt:lpstr>PowerPoint Presentation</vt:lpstr>
      <vt:lpstr>PowerPoint Presentation</vt:lpstr>
      <vt:lpstr>PowerPoint Presentation</vt:lpstr>
      <vt:lpstr>Business challenge: “understand this”</vt:lpstr>
      <vt:lpstr>We conducted 5 studies to understand the customer need and define our solution</vt:lpstr>
      <vt:lpstr>1. Discovery Interviews added  clarity to the problem</vt:lpstr>
      <vt:lpstr>2. Sacrificial concepts allowed us to prioritize ideas </vt:lpstr>
      <vt:lpstr>3. Card sorting helped us  speak their language</vt:lpstr>
      <vt:lpstr>4. Quantitative Surveys helped clarify the market opportunity</vt:lpstr>
      <vt:lpstr>5. Usability testing to optimize the solution</vt:lpstr>
      <vt:lpstr>Key questions answered through our 5-step research</vt:lpstr>
      <vt:lpstr>We got to make it!</vt:lpstr>
      <vt:lpstr>Working in a  remote world</vt:lpstr>
      <vt:lpstr>Shifting work culture to be more online</vt:lpstr>
      <vt:lpstr>User research, remotely</vt:lpstr>
      <vt:lpstr>Mariko Frost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Tom Valentin</cp:lastModifiedBy>
  <cp:revision>37</cp:revision>
  <dcterms:modified xsi:type="dcterms:W3CDTF">2020-09-23T05:59:51Z</dcterms:modified>
</cp:coreProperties>
</file>